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embeddedFontLst>
    <p:embeddedFont>
      <p:font typeface="Noto Sans SC" charset="-122" pitchFamily="34"/>
      <p:regular r:id="rId36"/>
    </p:embeddedFont>
    <p:embeddedFont>
      <p:font typeface="MiSans" charset="-122" pitchFamily="34"/>
      <p:regular r:id="rId3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36" Type="http://schemas.openxmlformats.org/officeDocument/2006/relationships/font" Target="fonts/font1.fntdata"/><Relationship Id="rId3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image" Target="../media/image-2-13.png"/><Relationship Id="rId14" Type="http://schemas.openxmlformats.org/officeDocument/2006/relationships/image" Target="../media/image-2-14.svg"/><Relationship Id="rId15" Type="http://schemas.openxmlformats.org/officeDocument/2006/relationships/image" Target="../media/image-2-15.png"/><Relationship Id="rId16" Type="http://schemas.openxmlformats.org/officeDocument/2006/relationships/image" Target="../media/image-2-16.svg"/><Relationship Id="rId17" Type="http://schemas.openxmlformats.org/officeDocument/2006/relationships/image" Target="../media/image-2-17.png"/><Relationship Id="rId18" Type="http://schemas.openxmlformats.org/officeDocument/2006/relationships/image" Target="../media/image-2-18.svg"/><Relationship Id="rId19" Type="http://schemas.openxmlformats.org/officeDocument/2006/relationships/image" Target="../media/image-2-19.png"/><Relationship Id="rId20" Type="http://schemas.openxmlformats.org/officeDocument/2006/relationships/image" Target="../media/image-2-20.svg"/><Relationship Id="rId21" Type="http://schemas.openxmlformats.org/officeDocument/2006/relationships/image" Target="../media/image-2-21.png"/><Relationship Id="rId22" Type="http://schemas.openxmlformats.org/officeDocument/2006/relationships/image" Target="../media/image-2-22.sv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svg"/><Relationship Id="rId3" Type="http://schemas.openxmlformats.org/officeDocument/2006/relationships/image" Target="../media/image-29-3.png"/><Relationship Id="rId4" Type="http://schemas.openxmlformats.org/officeDocument/2006/relationships/image" Target="../media/image-29-4.svg"/><Relationship Id="rId5" Type="http://schemas.openxmlformats.org/officeDocument/2006/relationships/image" Target="../media/image-29-5.png"/><Relationship Id="rId6" Type="http://schemas.openxmlformats.org/officeDocument/2006/relationships/image" Target="../media/image-29-6.svg"/><Relationship Id="rId7" Type="http://schemas.openxmlformats.org/officeDocument/2006/relationships/image" Target="../media/image-29-7.png"/><Relationship Id="rId8" Type="http://schemas.openxmlformats.org/officeDocument/2006/relationships/image" Target="../media/image-29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20100000">
            <a:off x="5164455" y="3388995"/>
            <a:ext cx="6988810" cy="2291080"/>
          </a:xfrm>
          <a:prstGeom prst="ellipse">
            <a:avLst/>
          </a:prstGeom>
          <a:solidFill>
            <a:srgbClr val="B2C3F7"/>
          </a:solidFill>
          <a:ln/>
        </p:spPr>
      </p:sp>
      <p:sp>
        <p:nvSpPr>
          <p:cNvPr id="7" name="Text 5"/>
          <p:cNvSpPr/>
          <p:nvPr/>
        </p:nvSpPr>
        <p:spPr>
          <a:xfrm rot="20100000">
            <a:off x="5164455" y="3388995"/>
            <a:ext cx="6988810" cy="2291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23620" y="1751965"/>
            <a:ext cx="2136775" cy="0"/>
          </a:xfrm>
          <a:prstGeom prst="line">
            <a:avLst/>
          </a:prstGeom>
          <a:noFill/>
          <a:ln w="63500">
            <a:solidFill>
              <a:srgbClr val="171717"/>
            </a:solidFill>
            <a:prstDash val="solid"/>
            <a:headEnd type="none"/>
            <a:tailEnd type="none"/>
          </a:ln>
        </p:spPr>
      </p:sp>
      <p:sp>
        <p:nvSpPr>
          <p:cNvPr id="9" name="Text 7"/>
          <p:cNvSpPr/>
          <p:nvPr/>
        </p:nvSpPr>
        <p:spPr>
          <a:xfrm>
            <a:off x="930275" y="5563870"/>
            <a:ext cx="2336165" cy="266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Kimi AI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30275" y="5901055"/>
            <a:ext cx="2336165" cy="266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2025/05/01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814050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814050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068797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068797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323544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323544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0" descr="https://kimi-img.moonshot.cn/pub/slides/slides_tmpl/image/25-08-27-19:59:58-d2nf6fh8bjvh7rlj01m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2750" y="209550"/>
            <a:ext cx="5475605" cy="6858000"/>
          </a:xfrm>
          <a:prstGeom prst="rect">
            <a:avLst/>
          </a:prstGeom>
        </p:spPr>
      </p:pic>
      <p:pic>
        <p:nvPicPr>
          <p:cNvPr id="18" name="Image 1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7610" y="4529455"/>
            <a:ext cx="1343025" cy="137160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0700" y="3879850"/>
            <a:ext cx="1978660" cy="202120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9540" y="1235075"/>
            <a:ext cx="933450" cy="95377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57250" y="2285365"/>
            <a:ext cx="5238750" cy="2466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OBINexus: Build Your Own Constitutional Zone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5113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Ring Zone Constitutional Topology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209800" y="25400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1219200" y="0"/>
                </a:moveTo>
                <a:lnTo>
                  <a:pt x="1219200" y="0"/>
                </a:lnTo>
                <a:cubicBezTo>
                  <a:pt x="1892095" y="0"/>
                  <a:pt x="2438400" y="546305"/>
                  <a:pt x="2438400" y="1219200"/>
                </a:cubicBezTo>
                <a:lnTo>
                  <a:pt x="2438400" y="1219200"/>
                </a:lnTo>
                <a:cubicBezTo>
                  <a:pt x="2438400" y="1892095"/>
                  <a:pt x="1892095" y="2438400"/>
                  <a:pt x="1219200" y="2438400"/>
                </a:cubicBezTo>
                <a:lnTo>
                  <a:pt x="1219200" y="2438400"/>
                </a:lnTo>
                <a:cubicBezTo>
                  <a:pt x="546305" y="2438400"/>
                  <a:pt x="0" y="1892095"/>
                  <a:pt x="0" y="1219200"/>
                </a:cubicBezTo>
                <a:lnTo>
                  <a:pt x="0" y="1219200"/>
                </a:lnTo>
                <a:cubicBezTo>
                  <a:pt x="0" y="546305"/>
                  <a:pt x="546305" y="0"/>
                  <a:pt x="1219200" y="0"/>
                </a:cubicBezTo>
                <a:close/>
              </a:path>
            </a:pathLst>
          </a:custGeom>
          <a:solidFill>
            <a:srgbClr val="C65B49"/>
          </a:solidFill>
          <a:ln/>
        </p:spPr>
      </p:sp>
      <p:sp>
        <p:nvSpPr>
          <p:cNvPr id="6" name="Text 4"/>
          <p:cNvSpPr/>
          <p:nvPr/>
        </p:nvSpPr>
        <p:spPr>
          <a:xfrm>
            <a:off x="2868910" y="35052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0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69666" y="3810000"/>
            <a:ext cx="1714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IWU/OHA Council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803327" y="1600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9" name="Shape 7"/>
          <p:cNvSpPr/>
          <p:nvPr/>
        </p:nvSpPr>
        <p:spPr>
          <a:xfrm>
            <a:off x="3006527" y="1803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42823"/>
                </a:moveTo>
                <a:lnTo>
                  <a:pt x="95647" y="34568"/>
                </a:lnTo>
                <a:cubicBezTo>
                  <a:pt x="85725" y="20836"/>
                  <a:pt x="69810" y="12700"/>
                  <a:pt x="52824" y="12700"/>
                </a:cubicBezTo>
                <a:cubicBezTo>
                  <a:pt x="23654" y="12700"/>
                  <a:pt x="0" y="36354"/>
                  <a:pt x="0" y="65524"/>
                </a:cubicBezTo>
                <a:lnTo>
                  <a:pt x="0" y="66556"/>
                </a:lnTo>
                <a:cubicBezTo>
                  <a:pt x="0" y="75922"/>
                  <a:pt x="2461" y="85606"/>
                  <a:pt x="6588" y="95250"/>
                </a:cubicBezTo>
                <a:lnTo>
                  <a:pt x="48657" y="95250"/>
                </a:lnTo>
                <a:cubicBezTo>
                  <a:pt x="49927" y="95250"/>
                  <a:pt x="51078" y="94496"/>
                  <a:pt x="51594" y="93305"/>
                </a:cubicBezTo>
                <a:lnTo>
                  <a:pt x="64214" y="63024"/>
                </a:lnTo>
                <a:cubicBezTo>
                  <a:pt x="65683" y="59531"/>
                  <a:pt x="69096" y="57229"/>
                  <a:pt x="72866" y="57150"/>
                </a:cubicBezTo>
                <a:cubicBezTo>
                  <a:pt x="76637" y="57071"/>
                  <a:pt x="80129" y="59293"/>
                  <a:pt x="81677" y="62746"/>
                </a:cubicBezTo>
                <a:lnTo>
                  <a:pt x="102037" y="107950"/>
                </a:lnTo>
                <a:lnTo>
                  <a:pt x="118467" y="75089"/>
                </a:lnTo>
                <a:cubicBezTo>
                  <a:pt x="120094" y="71874"/>
                  <a:pt x="123388" y="69810"/>
                  <a:pt x="127000" y="69810"/>
                </a:cubicBezTo>
                <a:cubicBezTo>
                  <a:pt x="130612" y="69810"/>
                  <a:pt x="133906" y="71834"/>
                  <a:pt x="135533" y="75089"/>
                </a:cubicBezTo>
                <a:lnTo>
                  <a:pt x="144740" y="93464"/>
                </a:lnTo>
                <a:cubicBezTo>
                  <a:pt x="145296" y="94536"/>
                  <a:pt x="146368" y="95210"/>
                  <a:pt x="147598" y="95210"/>
                </a:cubicBezTo>
                <a:lnTo>
                  <a:pt x="196652" y="95210"/>
                </a:lnTo>
                <a:cubicBezTo>
                  <a:pt x="200819" y="85566"/>
                  <a:pt x="203240" y="75883"/>
                  <a:pt x="203240" y="66516"/>
                </a:cubicBezTo>
                <a:lnTo>
                  <a:pt x="203240" y="65484"/>
                </a:lnTo>
                <a:cubicBezTo>
                  <a:pt x="203200" y="36354"/>
                  <a:pt x="179546" y="12700"/>
                  <a:pt x="150376" y="12700"/>
                </a:cubicBezTo>
                <a:cubicBezTo>
                  <a:pt x="133429" y="12700"/>
                  <a:pt x="117475" y="20836"/>
                  <a:pt x="107553" y="34568"/>
                </a:cubicBezTo>
                <a:lnTo>
                  <a:pt x="101600" y="42783"/>
                </a:lnTo>
                <a:close/>
                <a:moveTo>
                  <a:pt x="186373" y="114300"/>
                </a:moveTo>
                <a:lnTo>
                  <a:pt x="147558" y="114300"/>
                </a:lnTo>
                <a:cubicBezTo>
                  <a:pt x="139144" y="114300"/>
                  <a:pt x="131445" y="109538"/>
                  <a:pt x="127675" y="101997"/>
                </a:cubicBezTo>
                <a:lnTo>
                  <a:pt x="127000" y="100648"/>
                </a:lnTo>
                <a:lnTo>
                  <a:pt x="110133" y="134422"/>
                </a:lnTo>
                <a:cubicBezTo>
                  <a:pt x="108506" y="137716"/>
                  <a:pt x="105093" y="139779"/>
                  <a:pt x="101402" y="139700"/>
                </a:cubicBezTo>
                <a:cubicBezTo>
                  <a:pt x="97711" y="139621"/>
                  <a:pt x="94417" y="137438"/>
                  <a:pt x="92908" y="134104"/>
                </a:cubicBezTo>
                <a:lnTo>
                  <a:pt x="73343" y="90646"/>
                </a:lnTo>
                <a:lnTo>
                  <a:pt x="69175" y="100647"/>
                </a:lnTo>
                <a:cubicBezTo>
                  <a:pt x="65723" y="108942"/>
                  <a:pt x="57626" y="114340"/>
                  <a:pt x="48657" y="114340"/>
                </a:cubicBezTo>
                <a:lnTo>
                  <a:pt x="16828" y="114340"/>
                </a:lnTo>
                <a:cubicBezTo>
                  <a:pt x="35560" y="143629"/>
                  <a:pt x="65643" y="170577"/>
                  <a:pt x="84455" y="184944"/>
                </a:cubicBezTo>
                <a:cubicBezTo>
                  <a:pt x="89376" y="188674"/>
                  <a:pt x="95409" y="190540"/>
                  <a:pt x="101560" y="190540"/>
                </a:cubicBezTo>
                <a:cubicBezTo>
                  <a:pt x="107712" y="190540"/>
                  <a:pt x="113784" y="188714"/>
                  <a:pt x="118666" y="184944"/>
                </a:cubicBezTo>
                <a:cubicBezTo>
                  <a:pt x="137557" y="170537"/>
                  <a:pt x="167640" y="143589"/>
                  <a:pt x="186373" y="1143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2803327" y="2260600"/>
            <a:ext cx="1257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1</a:t>
            </a:r>
            <a:endParaRPr lang="en-US" sz="1600" dirty="0"/>
          </a:p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Life-Work-Breath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565204" y="3225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2" name="Shape 10"/>
          <p:cNvSpPr/>
          <p:nvPr/>
        </p:nvSpPr>
        <p:spPr>
          <a:xfrm>
            <a:off x="4755704" y="34290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9050" y="77708"/>
                </a:moveTo>
                <a:lnTo>
                  <a:pt x="102076" y="111879"/>
                </a:lnTo>
                <a:cubicBezTo>
                  <a:pt x="105966" y="113467"/>
                  <a:pt x="110093" y="114300"/>
                  <a:pt x="114300" y="114300"/>
                </a:cubicBezTo>
                <a:cubicBezTo>
                  <a:pt x="118507" y="114300"/>
                  <a:pt x="122634" y="113467"/>
                  <a:pt x="126524" y="111879"/>
                </a:cubicBezTo>
                <a:lnTo>
                  <a:pt x="222726" y="72271"/>
                </a:lnTo>
                <a:cubicBezTo>
                  <a:pt x="226298" y="70802"/>
                  <a:pt x="228600" y="67350"/>
                  <a:pt x="228600" y="63500"/>
                </a:cubicBezTo>
                <a:cubicBezTo>
                  <a:pt x="228600" y="59650"/>
                  <a:pt x="226298" y="56197"/>
                  <a:pt x="222726" y="54729"/>
                </a:cubicBezTo>
                <a:lnTo>
                  <a:pt x="126524" y="15121"/>
                </a:lnTo>
                <a:cubicBezTo>
                  <a:pt x="122634" y="13533"/>
                  <a:pt x="118507" y="12700"/>
                  <a:pt x="114300" y="12700"/>
                </a:cubicBezTo>
                <a:cubicBezTo>
                  <a:pt x="110093" y="12700"/>
                  <a:pt x="105966" y="13533"/>
                  <a:pt x="102076" y="15121"/>
                </a:cubicBezTo>
                <a:lnTo>
                  <a:pt x="5874" y="54729"/>
                </a:lnTo>
                <a:cubicBezTo>
                  <a:pt x="2302" y="56198"/>
                  <a:pt x="0" y="59650"/>
                  <a:pt x="0" y="63500"/>
                </a:cubicBezTo>
                <a:lnTo>
                  <a:pt x="0" y="180975"/>
                </a:lnTo>
                <a:cubicBezTo>
                  <a:pt x="0" y="186253"/>
                  <a:pt x="4247" y="190500"/>
                  <a:pt x="9525" y="190500"/>
                </a:cubicBezTo>
                <a:cubicBezTo>
                  <a:pt x="14803" y="190500"/>
                  <a:pt x="19050" y="186253"/>
                  <a:pt x="19050" y="180975"/>
                </a:cubicBezTo>
                <a:lnTo>
                  <a:pt x="19050" y="77708"/>
                </a:lnTo>
                <a:close/>
                <a:moveTo>
                  <a:pt x="38100" y="106164"/>
                </a:moveTo>
                <a:lnTo>
                  <a:pt x="38100" y="152400"/>
                </a:lnTo>
                <a:cubicBezTo>
                  <a:pt x="38100" y="173434"/>
                  <a:pt x="72231" y="190500"/>
                  <a:pt x="114300" y="190500"/>
                </a:cubicBezTo>
                <a:cubicBezTo>
                  <a:pt x="156369" y="190500"/>
                  <a:pt x="190500" y="173434"/>
                  <a:pt x="190500" y="152400"/>
                </a:cubicBezTo>
                <a:lnTo>
                  <a:pt x="190500" y="106124"/>
                </a:lnTo>
                <a:lnTo>
                  <a:pt x="133787" y="129500"/>
                </a:lnTo>
                <a:cubicBezTo>
                  <a:pt x="127595" y="132040"/>
                  <a:pt x="121007" y="133350"/>
                  <a:pt x="114300" y="133350"/>
                </a:cubicBezTo>
                <a:cubicBezTo>
                  <a:pt x="107593" y="133350"/>
                  <a:pt x="101005" y="132040"/>
                  <a:pt x="94813" y="129500"/>
                </a:cubicBezTo>
                <a:lnTo>
                  <a:pt x="38100" y="106124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4565204" y="3886200"/>
            <a:ext cx="977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2</a:t>
            </a:r>
            <a:endParaRPr lang="en-US" sz="1600" dirty="0"/>
          </a:p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PhD Research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2714228" y="4851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5" name="Shape 13"/>
          <p:cNvSpPr/>
          <p:nvPr/>
        </p:nvSpPr>
        <p:spPr>
          <a:xfrm>
            <a:off x="2942828" y="50546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16245" y="152400"/>
                </a:moveTo>
                <a:cubicBezTo>
                  <a:pt x="119142" y="143550"/>
                  <a:pt x="124936" y="135533"/>
                  <a:pt x="131485" y="128627"/>
                </a:cubicBezTo>
                <a:cubicBezTo>
                  <a:pt x="144462" y="114975"/>
                  <a:pt x="152400" y="96520"/>
                  <a:pt x="152400" y="76200"/>
                </a:cubicBezTo>
                <a:cubicBezTo>
                  <a:pt x="152400" y="34131"/>
                  <a:pt x="118269" y="0"/>
                  <a:pt x="76200" y="0"/>
                </a:cubicBezTo>
                <a:cubicBezTo>
                  <a:pt x="34131" y="0"/>
                  <a:pt x="0" y="34131"/>
                  <a:pt x="0" y="76200"/>
                </a:cubicBezTo>
                <a:cubicBezTo>
                  <a:pt x="0" y="96520"/>
                  <a:pt x="7938" y="114975"/>
                  <a:pt x="20915" y="128627"/>
                </a:cubicBezTo>
                <a:cubicBezTo>
                  <a:pt x="27464" y="135533"/>
                  <a:pt x="33298" y="143550"/>
                  <a:pt x="36155" y="152400"/>
                </a:cubicBezTo>
                <a:lnTo>
                  <a:pt x="116205" y="152400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77800"/>
                </a:lnTo>
                <a:cubicBezTo>
                  <a:pt x="38100" y="195342"/>
                  <a:pt x="52308" y="209550"/>
                  <a:pt x="69850" y="209550"/>
                </a:cubicBezTo>
                <a:lnTo>
                  <a:pt x="82550" y="209550"/>
                </a:lnTo>
                <a:cubicBezTo>
                  <a:pt x="100092" y="209550"/>
                  <a:pt x="114300" y="195342"/>
                  <a:pt x="114300" y="177800"/>
                </a:cubicBezTo>
                <a:lnTo>
                  <a:pt x="114300" y="171450"/>
                </a:lnTo>
                <a:close/>
                <a:moveTo>
                  <a:pt x="73025" y="44450"/>
                </a:moveTo>
                <a:cubicBezTo>
                  <a:pt x="57229" y="44450"/>
                  <a:pt x="44450" y="57229"/>
                  <a:pt x="44450" y="73025"/>
                </a:cubicBezTo>
                <a:cubicBezTo>
                  <a:pt x="44450" y="78303"/>
                  <a:pt x="40203" y="82550"/>
                  <a:pt x="34925" y="82550"/>
                </a:cubicBezTo>
                <a:cubicBezTo>
                  <a:pt x="29647" y="82550"/>
                  <a:pt x="25400" y="78303"/>
                  <a:pt x="25400" y="73025"/>
                </a:cubicBezTo>
                <a:cubicBezTo>
                  <a:pt x="25400" y="46712"/>
                  <a:pt x="46712" y="25400"/>
                  <a:pt x="73025" y="25400"/>
                </a:cubicBezTo>
                <a:cubicBezTo>
                  <a:pt x="78303" y="25400"/>
                  <a:pt x="82550" y="29647"/>
                  <a:pt x="82550" y="34925"/>
                </a:cubicBezTo>
                <a:cubicBezTo>
                  <a:pt x="82550" y="40203"/>
                  <a:pt x="78303" y="44450"/>
                  <a:pt x="73025" y="444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2714228" y="5511800"/>
            <a:ext cx="1435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3</a:t>
            </a:r>
            <a:endParaRPr lang="en-US" sz="1600" dirty="0"/>
          </a:p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Master's Innovation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981025" y="3225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8" name="Shape 16"/>
          <p:cNvSpPr/>
          <p:nvPr/>
        </p:nvSpPr>
        <p:spPr>
          <a:xfrm>
            <a:off x="1158825" y="34290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9525" y="-6350"/>
                </a:moveTo>
                <a:cubicBezTo>
                  <a:pt x="4247" y="-6350"/>
                  <a:pt x="0" y="-2103"/>
                  <a:pt x="0" y="3175"/>
                </a:cubicBezTo>
                <a:cubicBezTo>
                  <a:pt x="0" y="8453"/>
                  <a:pt x="4247" y="12700"/>
                  <a:pt x="9525" y="12700"/>
                </a:cubicBezTo>
                <a:lnTo>
                  <a:pt x="27503" y="12700"/>
                </a:lnTo>
                <a:cubicBezTo>
                  <a:pt x="29051" y="12700"/>
                  <a:pt x="30361" y="13811"/>
                  <a:pt x="30639" y="15319"/>
                </a:cubicBezTo>
                <a:lnTo>
                  <a:pt x="51316" y="128945"/>
                </a:lnTo>
                <a:cubicBezTo>
                  <a:pt x="53777" y="142518"/>
                  <a:pt x="65603" y="152400"/>
                  <a:pt x="79415" y="152400"/>
                </a:cubicBezTo>
                <a:lnTo>
                  <a:pt x="180975" y="152400"/>
                </a:lnTo>
                <a:cubicBezTo>
                  <a:pt x="186253" y="152400"/>
                  <a:pt x="190500" y="148153"/>
                  <a:pt x="190500" y="142875"/>
                </a:cubicBezTo>
                <a:cubicBezTo>
                  <a:pt x="190500" y="137597"/>
                  <a:pt x="186253" y="133350"/>
                  <a:pt x="180975" y="133350"/>
                </a:cubicBezTo>
                <a:lnTo>
                  <a:pt x="79415" y="133350"/>
                </a:lnTo>
                <a:cubicBezTo>
                  <a:pt x="74811" y="133350"/>
                  <a:pt x="70882" y="130056"/>
                  <a:pt x="70048" y="125532"/>
                </a:cubicBezTo>
                <a:lnTo>
                  <a:pt x="68024" y="114300"/>
                </a:lnTo>
                <a:lnTo>
                  <a:pt x="188516" y="114300"/>
                </a:lnTo>
                <a:cubicBezTo>
                  <a:pt x="200739" y="114300"/>
                  <a:pt x="211217" y="105608"/>
                  <a:pt x="213479" y="93583"/>
                </a:cubicBezTo>
                <a:lnTo>
                  <a:pt x="225782" y="27742"/>
                </a:lnTo>
                <a:cubicBezTo>
                  <a:pt x="227251" y="19923"/>
                  <a:pt x="221258" y="12700"/>
                  <a:pt x="213281" y="12700"/>
                </a:cubicBezTo>
                <a:lnTo>
                  <a:pt x="49490" y="12700"/>
                </a:lnTo>
                <a:lnTo>
                  <a:pt x="49332" y="11906"/>
                </a:lnTo>
                <a:cubicBezTo>
                  <a:pt x="47427" y="1349"/>
                  <a:pt x="38219" y="-6350"/>
                  <a:pt x="27464" y="-6350"/>
                </a:cubicBezTo>
                <a:lnTo>
                  <a:pt x="9525" y="-6350"/>
                </a:lnTo>
                <a:close/>
                <a:moveTo>
                  <a:pt x="82550" y="203200"/>
                </a:moveTo>
                <a:cubicBezTo>
                  <a:pt x="93064" y="203200"/>
                  <a:pt x="101600" y="194664"/>
                  <a:pt x="101600" y="184150"/>
                </a:cubicBezTo>
                <a:cubicBezTo>
                  <a:pt x="101600" y="173636"/>
                  <a:pt x="93064" y="165100"/>
                  <a:pt x="82550" y="165100"/>
                </a:cubicBezTo>
                <a:cubicBezTo>
                  <a:pt x="72036" y="165100"/>
                  <a:pt x="63500" y="173636"/>
                  <a:pt x="63500" y="184150"/>
                </a:cubicBezTo>
                <a:cubicBezTo>
                  <a:pt x="63500" y="194664"/>
                  <a:pt x="72036" y="203200"/>
                  <a:pt x="82550" y="203200"/>
                </a:cubicBezTo>
                <a:close/>
                <a:moveTo>
                  <a:pt x="171450" y="203200"/>
                </a:moveTo>
                <a:cubicBezTo>
                  <a:pt x="181964" y="203200"/>
                  <a:pt x="190500" y="194664"/>
                  <a:pt x="190500" y="184150"/>
                </a:cubicBezTo>
                <a:cubicBezTo>
                  <a:pt x="190500" y="173636"/>
                  <a:pt x="181964" y="165100"/>
                  <a:pt x="171450" y="165100"/>
                </a:cubicBezTo>
                <a:cubicBezTo>
                  <a:pt x="160936" y="165100"/>
                  <a:pt x="152400" y="173636"/>
                  <a:pt x="152400" y="184150"/>
                </a:cubicBezTo>
                <a:cubicBezTo>
                  <a:pt x="152400" y="194664"/>
                  <a:pt x="160936" y="203200"/>
                  <a:pt x="171450" y="2032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9" name="Text 17"/>
          <p:cNvSpPr/>
          <p:nvPr/>
        </p:nvSpPr>
        <p:spPr>
          <a:xfrm>
            <a:off x="981025" y="3886200"/>
            <a:ext cx="1651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4</a:t>
            </a:r>
            <a:endParaRPr lang="en-US" sz="1600" dirty="0"/>
          </a:p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Commerce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008587" y="22733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21" name="Shape 19"/>
          <p:cNvSpPr/>
          <p:nvPr/>
        </p:nvSpPr>
        <p:spPr>
          <a:xfrm>
            <a:off x="5211787" y="24765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10252" y="3413"/>
                </a:moveTo>
                <a:cubicBezTo>
                  <a:pt x="105370" y="-1111"/>
                  <a:pt x="97830" y="-1111"/>
                  <a:pt x="92988" y="3413"/>
                </a:cubicBezTo>
                <a:lnTo>
                  <a:pt x="4088" y="85963"/>
                </a:lnTo>
                <a:cubicBezTo>
                  <a:pt x="278" y="89535"/>
                  <a:pt x="-992" y="95052"/>
                  <a:pt x="913" y="99893"/>
                </a:cubicBezTo>
                <a:cubicBezTo>
                  <a:pt x="2818" y="104735"/>
                  <a:pt x="7461" y="107950"/>
                  <a:pt x="12700" y="107950"/>
                </a:cubicBezTo>
                <a:lnTo>
                  <a:pt x="19050" y="107950"/>
                </a:lnTo>
                <a:lnTo>
                  <a:pt x="19050" y="177800"/>
                </a:lnTo>
                <a:cubicBezTo>
                  <a:pt x="19050" y="191810"/>
                  <a:pt x="30440" y="203200"/>
                  <a:pt x="44450" y="203200"/>
                </a:cubicBezTo>
                <a:lnTo>
                  <a:pt x="158750" y="203200"/>
                </a:lnTo>
                <a:cubicBezTo>
                  <a:pt x="172760" y="203200"/>
                  <a:pt x="184150" y="191810"/>
                  <a:pt x="184150" y="177800"/>
                </a:cubicBezTo>
                <a:lnTo>
                  <a:pt x="184150" y="107950"/>
                </a:lnTo>
                <a:lnTo>
                  <a:pt x="190500" y="107950"/>
                </a:lnTo>
                <a:cubicBezTo>
                  <a:pt x="195739" y="107950"/>
                  <a:pt x="200422" y="104735"/>
                  <a:pt x="202327" y="99893"/>
                </a:cubicBezTo>
                <a:cubicBezTo>
                  <a:pt x="204232" y="95052"/>
                  <a:pt x="202962" y="89495"/>
                  <a:pt x="199152" y="85963"/>
                </a:cubicBezTo>
                <a:lnTo>
                  <a:pt x="110252" y="3413"/>
                </a:lnTo>
                <a:close/>
                <a:moveTo>
                  <a:pt x="95250" y="127000"/>
                </a:moveTo>
                <a:lnTo>
                  <a:pt x="107950" y="127000"/>
                </a:lnTo>
                <a:cubicBezTo>
                  <a:pt x="118467" y="127000"/>
                  <a:pt x="127000" y="135533"/>
                  <a:pt x="127000" y="146050"/>
                </a:cubicBezTo>
                <a:lnTo>
                  <a:pt x="127000" y="184150"/>
                </a:lnTo>
                <a:lnTo>
                  <a:pt x="76200" y="184150"/>
                </a:lnTo>
                <a:lnTo>
                  <a:pt x="76200" y="146050"/>
                </a:lnTo>
                <a:cubicBezTo>
                  <a:pt x="76200" y="135533"/>
                  <a:pt x="84733" y="127000"/>
                  <a:pt x="95250" y="1270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20"/>
          <p:cNvSpPr/>
          <p:nvPr/>
        </p:nvSpPr>
        <p:spPr>
          <a:xfrm>
            <a:off x="5008587" y="2933700"/>
            <a:ext cx="1143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5</a:t>
            </a:r>
            <a:endParaRPr lang="en-US" sz="1600" dirty="0"/>
          </a:p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Private Housing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55228" y="41783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24" name="Shape 22"/>
          <p:cNvSpPr/>
          <p:nvPr/>
        </p:nvSpPr>
        <p:spPr>
          <a:xfrm>
            <a:off x="958428" y="43815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5" name="Text 23"/>
          <p:cNvSpPr/>
          <p:nvPr/>
        </p:nvSpPr>
        <p:spPr>
          <a:xfrm>
            <a:off x="755228" y="4838700"/>
            <a:ext cx="939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6</a:t>
            </a:r>
            <a:endParaRPr lang="en-US" sz="1600" dirty="0"/>
          </a:p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 Buffer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Three-Tier Business Architecture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8890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 Source Constitutional Frameworks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0066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 1 provides the foundational public code and frameworks for communities to build their own constitutional alternatives when traditional governance fails.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32258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01439" y="34861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86271" y="197148"/>
                </a:moveTo>
                <a:cubicBezTo>
                  <a:pt x="86271" y="198140"/>
                  <a:pt x="85130" y="198934"/>
                  <a:pt x="83691" y="198934"/>
                </a:cubicBezTo>
                <a:cubicBezTo>
                  <a:pt x="82054" y="199082"/>
                  <a:pt x="80913" y="198289"/>
                  <a:pt x="80913" y="197148"/>
                </a:cubicBezTo>
                <a:cubicBezTo>
                  <a:pt x="80913" y="196155"/>
                  <a:pt x="82054" y="195362"/>
                  <a:pt x="83493" y="195362"/>
                </a:cubicBezTo>
                <a:cubicBezTo>
                  <a:pt x="84981" y="195213"/>
                  <a:pt x="86271" y="196007"/>
                  <a:pt x="86271" y="197148"/>
                </a:cubicBezTo>
                <a:close/>
                <a:moveTo>
                  <a:pt x="70842" y="194915"/>
                </a:moveTo>
                <a:cubicBezTo>
                  <a:pt x="70495" y="195907"/>
                  <a:pt x="71487" y="197048"/>
                  <a:pt x="72975" y="197346"/>
                </a:cubicBezTo>
                <a:cubicBezTo>
                  <a:pt x="74265" y="197842"/>
                  <a:pt x="75754" y="197346"/>
                  <a:pt x="76051" y="196354"/>
                </a:cubicBezTo>
                <a:cubicBezTo>
                  <a:pt x="76349" y="195362"/>
                  <a:pt x="75406" y="194221"/>
                  <a:pt x="73918" y="193774"/>
                </a:cubicBezTo>
                <a:cubicBezTo>
                  <a:pt x="72628" y="193427"/>
                  <a:pt x="71189" y="193923"/>
                  <a:pt x="70842" y="194915"/>
                </a:cubicBezTo>
                <a:close/>
                <a:moveTo>
                  <a:pt x="92770" y="194072"/>
                </a:moveTo>
                <a:cubicBezTo>
                  <a:pt x="91331" y="194419"/>
                  <a:pt x="90339" y="195362"/>
                  <a:pt x="90488" y="196503"/>
                </a:cubicBezTo>
                <a:cubicBezTo>
                  <a:pt x="90636" y="197495"/>
                  <a:pt x="91926" y="198140"/>
                  <a:pt x="93414" y="197793"/>
                </a:cubicBezTo>
                <a:cubicBezTo>
                  <a:pt x="94853" y="197445"/>
                  <a:pt x="95845" y="196503"/>
                  <a:pt x="95696" y="195511"/>
                </a:cubicBezTo>
                <a:cubicBezTo>
                  <a:pt x="95548" y="194568"/>
                  <a:pt x="94208" y="193923"/>
                  <a:pt x="92770" y="194072"/>
                </a:cubicBezTo>
                <a:close/>
                <a:moveTo>
                  <a:pt x="125413" y="3969"/>
                </a:moveTo>
                <a:cubicBezTo>
                  <a:pt x="56604" y="3969"/>
                  <a:pt x="3969" y="56207"/>
                  <a:pt x="3969" y="125016"/>
                </a:cubicBezTo>
                <a:cubicBezTo>
                  <a:pt x="3969" y="180032"/>
                  <a:pt x="38596" y="227112"/>
                  <a:pt x="88057" y="243681"/>
                </a:cubicBezTo>
                <a:cubicBezTo>
                  <a:pt x="94407" y="244822"/>
                  <a:pt x="96639" y="240903"/>
                  <a:pt x="96639" y="237679"/>
                </a:cubicBezTo>
                <a:cubicBezTo>
                  <a:pt x="96639" y="234603"/>
                  <a:pt x="96490" y="217636"/>
                  <a:pt x="96490" y="207218"/>
                </a:cubicBezTo>
                <a:cubicBezTo>
                  <a:pt x="96490" y="207218"/>
                  <a:pt x="61764" y="214660"/>
                  <a:pt x="54471" y="192435"/>
                </a:cubicBezTo>
                <a:cubicBezTo>
                  <a:pt x="54471" y="192435"/>
                  <a:pt x="48816" y="177998"/>
                  <a:pt x="40680" y="174278"/>
                </a:cubicBezTo>
                <a:cubicBezTo>
                  <a:pt x="40680" y="174278"/>
                  <a:pt x="29319" y="166489"/>
                  <a:pt x="41473" y="166638"/>
                </a:cubicBezTo>
                <a:cubicBezTo>
                  <a:pt x="41473" y="166638"/>
                  <a:pt x="53826" y="167630"/>
                  <a:pt x="60623" y="179437"/>
                </a:cubicBezTo>
                <a:cubicBezTo>
                  <a:pt x="71487" y="198586"/>
                  <a:pt x="89694" y="193080"/>
                  <a:pt x="96788" y="189805"/>
                </a:cubicBezTo>
                <a:cubicBezTo>
                  <a:pt x="97929" y="181868"/>
                  <a:pt x="101154" y="176361"/>
                  <a:pt x="104725" y="173087"/>
                </a:cubicBezTo>
                <a:cubicBezTo>
                  <a:pt x="76994" y="170011"/>
                  <a:pt x="49014" y="165993"/>
                  <a:pt x="49014" y="118269"/>
                </a:cubicBezTo>
                <a:cubicBezTo>
                  <a:pt x="49014" y="104626"/>
                  <a:pt x="52784" y="97780"/>
                  <a:pt x="60722" y="89049"/>
                </a:cubicBezTo>
                <a:cubicBezTo>
                  <a:pt x="59432" y="85824"/>
                  <a:pt x="55215" y="72529"/>
                  <a:pt x="62012" y="55364"/>
                </a:cubicBezTo>
                <a:cubicBezTo>
                  <a:pt x="72380" y="52139"/>
                  <a:pt x="96242" y="68759"/>
                  <a:pt x="96242" y="68759"/>
                </a:cubicBezTo>
                <a:cubicBezTo>
                  <a:pt x="106164" y="65980"/>
                  <a:pt x="116830" y="64542"/>
                  <a:pt x="127397" y="64542"/>
                </a:cubicBezTo>
                <a:cubicBezTo>
                  <a:pt x="137964" y="64542"/>
                  <a:pt x="148630" y="65980"/>
                  <a:pt x="158552" y="68759"/>
                </a:cubicBezTo>
                <a:cubicBezTo>
                  <a:pt x="158552" y="68759"/>
                  <a:pt x="182414" y="52090"/>
                  <a:pt x="192782" y="55364"/>
                </a:cubicBezTo>
                <a:cubicBezTo>
                  <a:pt x="199579" y="72579"/>
                  <a:pt x="195362" y="85824"/>
                  <a:pt x="194072" y="89049"/>
                </a:cubicBezTo>
                <a:cubicBezTo>
                  <a:pt x="202009" y="97830"/>
                  <a:pt x="206871" y="104676"/>
                  <a:pt x="206871" y="118269"/>
                </a:cubicBezTo>
                <a:cubicBezTo>
                  <a:pt x="206871" y="166142"/>
                  <a:pt x="177651" y="169962"/>
                  <a:pt x="149920" y="173087"/>
                </a:cubicBezTo>
                <a:cubicBezTo>
                  <a:pt x="154484" y="177006"/>
                  <a:pt x="158353" y="184448"/>
                  <a:pt x="158353" y="196106"/>
                </a:cubicBezTo>
                <a:cubicBezTo>
                  <a:pt x="158353" y="212824"/>
                  <a:pt x="158204" y="233511"/>
                  <a:pt x="158204" y="237579"/>
                </a:cubicBezTo>
                <a:cubicBezTo>
                  <a:pt x="158204" y="240804"/>
                  <a:pt x="160486" y="244723"/>
                  <a:pt x="166787" y="243582"/>
                </a:cubicBezTo>
                <a:cubicBezTo>
                  <a:pt x="216396" y="227112"/>
                  <a:pt x="250031" y="180032"/>
                  <a:pt x="250031" y="125016"/>
                </a:cubicBezTo>
                <a:cubicBezTo>
                  <a:pt x="250031" y="56207"/>
                  <a:pt x="194221" y="3969"/>
                  <a:pt x="125413" y="3969"/>
                </a:cubicBezTo>
                <a:close/>
                <a:moveTo>
                  <a:pt x="52189" y="175071"/>
                </a:moveTo>
                <a:cubicBezTo>
                  <a:pt x="51544" y="175568"/>
                  <a:pt x="51693" y="176709"/>
                  <a:pt x="52536" y="177651"/>
                </a:cubicBezTo>
                <a:cubicBezTo>
                  <a:pt x="53330" y="178445"/>
                  <a:pt x="54471" y="178792"/>
                  <a:pt x="55116" y="178147"/>
                </a:cubicBezTo>
                <a:cubicBezTo>
                  <a:pt x="55761" y="177651"/>
                  <a:pt x="55612" y="176510"/>
                  <a:pt x="54769" y="175568"/>
                </a:cubicBezTo>
                <a:cubicBezTo>
                  <a:pt x="53975" y="174774"/>
                  <a:pt x="52834" y="174427"/>
                  <a:pt x="52189" y="175071"/>
                </a:cubicBezTo>
                <a:close/>
                <a:moveTo>
                  <a:pt x="46831" y="171053"/>
                </a:moveTo>
                <a:cubicBezTo>
                  <a:pt x="46484" y="171698"/>
                  <a:pt x="46980" y="172492"/>
                  <a:pt x="47972" y="172988"/>
                </a:cubicBezTo>
                <a:cubicBezTo>
                  <a:pt x="48766" y="173484"/>
                  <a:pt x="49758" y="173335"/>
                  <a:pt x="50105" y="172641"/>
                </a:cubicBezTo>
                <a:cubicBezTo>
                  <a:pt x="50453" y="171996"/>
                  <a:pt x="49957" y="171202"/>
                  <a:pt x="48964" y="170706"/>
                </a:cubicBezTo>
                <a:cubicBezTo>
                  <a:pt x="47972" y="170408"/>
                  <a:pt x="47179" y="170557"/>
                  <a:pt x="46831" y="171053"/>
                </a:cubicBezTo>
                <a:close/>
                <a:moveTo>
                  <a:pt x="62905" y="188714"/>
                </a:moveTo>
                <a:cubicBezTo>
                  <a:pt x="62111" y="189359"/>
                  <a:pt x="62409" y="190847"/>
                  <a:pt x="63550" y="191790"/>
                </a:cubicBezTo>
                <a:cubicBezTo>
                  <a:pt x="64691" y="192931"/>
                  <a:pt x="66129" y="193080"/>
                  <a:pt x="66774" y="192286"/>
                </a:cubicBezTo>
                <a:cubicBezTo>
                  <a:pt x="67419" y="191641"/>
                  <a:pt x="67121" y="190153"/>
                  <a:pt x="66129" y="189210"/>
                </a:cubicBezTo>
                <a:cubicBezTo>
                  <a:pt x="65038" y="188069"/>
                  <a:pt x="63550" y="187920"/>
                  <a:pt x="62905" y="188714"/>
                </a:cubicBezTo>
                <a:close/>
                <a:moveTo>
                  <a:pt x="57249" y="181421"/>
                </a:moveTo>
                <a:cubicBezTo>
                  <a:pt x="56455" y="181918"/>
                  <a:pt x="56455" y="183207"/>
                  <a:pt x="57249" y="184348"/>
                </a:cubicBezTo>
                <a:cubicBezTo>
                  <a:pt x="58043" y="185489"/>
                  <a:pt x="59382" y="185986"/>
                  <a:pt x="60027" y="185489"/>
                </a:cubicBezTo>
                <a:cubicBezTo>
                  <a:pt x="60821" y="184845"/>
                  <a:pt x="60821" y="183555"/>
                  <a:pt x="60027" y="182414"/>
                </a:cubicBezTo>
                <a:cubicBezTo>
                  <a:pt x="59333" y="181273"/>
                  <a:pt x="58043" y="180777"/>
                  <a:pt x="57249" y="181421"/>
                </a:cubicBezTo>
                <a:close/>
              </a:path>
            </a:pathLst>
          </a:custGeom>
          <a:solidFill>
            <a:srgbClr val="C65B49"/>
          </a:solidFill>
          <a:ln/>
        </p:spPr>
      </p:sp>
      <p:sp>
        <p:nvSpPr>
          <p:cNvPr id="8" name="Text 6"/>
          <p:cNvSpPr/>
          <p:nvPr/>
        </p:nvSpPr>
        <p:spPr>
          <a:xfrm>
            <a:off x="853678" y="3327400"/>
            <a:ext cx="4737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frameworks &amp; Ring zone governance protocols.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54000" y="41910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355600" y="4451350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111125"/>
                </a:moveTo>
                <a:cubicBezTo>
                  <a:pt x="187225" y="111125"/>
                  <a:pt x="210344" y="88007"/>
                  <a:pt x="210344" y="59531"/>
                </a:cubicBezTo>
                <a:cubicBezTo>
                  <a:pt x="210344" y="31056"/>
                  <a:pt x="187225" y="7938"/>
                  <a:pt x="158750" y="7938"/>
                </a:cubicBezTo>
                <a:cubicBezTo>
                  <a:pt x="130275" y="7938"/>
                  <a:pt x="107156" y="31056"/>
                  <a:pt x="107156" y="59531"/>
                </a:cubicBezTo>
                <a:cubicBezTo>
                  <a:pt x="107156" y="88007"/>
                  <a:pt x="130275" y="111125"/>
                  <a:pt x="158750" y="111125"/>
                </a:cubicBezTo>
                <a:close/>
                <a:moveTo>
                  <a:pt x="47625" y="115094"/>
                </a:moveTo>
                <a:cubicBezTo>
                  <a:pt x="67339" y="115094"/>
                  <a:pt x="83344" y="99089"/>
                  <a:pt x="83344" y="79375"/>
                </a:cubicBezTo>
                <a:cubicBezTo>
                  <a:pt x="83344" y="59661"/>
                  <a:pt x="67339" y="43656"/>
                  <a:pt x="47625" y="43656"/>
                </a:cubicBezTo>
                <a:cubicBezTo>
                  <a:pt x="27911" y="43656"/>
                  <a:pt x="11906" y="59661"/>
                  <a:pt x="11906" y="79375"/>
                </a:cubicBezTo>
                <a:cubicBezTo>
                  <a:pt x="11906" y="99089"/>
                  <a:pt x="27911" y="115094"/>
                  <a:pt x="47625" y="115094"/>
                </a:cubicBezTo>
                <a:close/>
                <a:moveTo>
                  <a:pt x="0" y="206375"/>
                </a:moveTo>
                <a:lnTo>
                  <a:pt x="0" y="222250"/>
                </a:lnTo>
                <a:cubicBezTo>
                  <a:pt x="0" y="231031"/>
                  <a:pt x="7094" y="238125"/>
                  <a:pt x="15875" y="238125"/>
                </a:cubicBezTo>
                <a:lnTo>
                  <a:pt x="58886" y="238125"/>
                </a:lnTo>
                <a:cubicBezTo>
                  <a:pt x="56753" y="233263"/>
                  <a:pt x="55563" y="227905"/>
                  <a:pt x="55563" y="222250"/>
                </a:cubicBezTo>
                <a:lnTo>
                  <a:pt x="55563" y="214313"/>
                </a:lnTo>
                <a:cubicBezTo>
                  <a:pt x="55563" y="187920"/>
                  <a:pt x="65484" y="163810"/>
                  <a:pt x="81806" y="145554"/>
                </a:cubicBezTo>
                <a:cubicBezTo>
                  <a:pt x="76002" y="143818"/>
                  <a:pt x="69850" y="142875"/>
                  <a:pt x="63500" y="142875"/>
                </a:cubicBezTo>
                <a:cubicBezTo>
                  <a:pt x="28426" y="142875"/>
                  <a:pt x="0" y="171301"/>
                  <a:pt x="0" y="206375"/>
                </a:cubicBezTo>
                <a:close/>
                <a:moveTo>
                  <a:pt x="305594" y="79375"/>
                </a:moveTo>
                <a:cubicBezTo>
                  <a:pt x="305594" y="59661"/>
                  <a:pt x="289589" y="43656"/>
                  <a:pt x="269875" y="43656"/>
                </a:cubicBezTo>
                <a:cubicBezTo>
                  <a:pt x="250161" y="43656"/>
                  <a:pt x="234156" y="59661"/>
                  <a:pt x="234156" y="79375"/>
                </a:cubicBezTo>
                <a:cubicBezTo>
                  <a:pt x="234156" y="99089"/>
                  <a:pt x="250161" y="115094"/>
                  <a:pt x="269875" y="115094"/>
                </a:cubicBezTo>
                <a:cubicBezTo>
                  <a:pt x="289589" y="115094"/>
                  <a:pt x="305594" y="99089"/>
                  <a:pt x="305594" y="79375"/>
                </a:cubicBezTo>
                <a:close/>
                <a:moveTo>
                  <a:pt x="79375" y="214313"/>
                </a:moveTo>
                <a:lnTo>
                  <a:pt x="79375" y="222250"/>
                </a:lnTo>
                <a:cubicBezTo>
                  <a:pt x="79375" y="231031"/>
                  <a:pt x="86469" y="238125"/>
                  <a:pt x="95250" y="238125"/>
                </a:cubicBezTo>
                <a:lnTo>
                  <a:pt x="173038" y="238125"/>
                </a:lnTo>
                <a:cubicBezTo>
                  <a:pt x="169515" y="227409"/>
                  <a:pt x="169912" y="216098"/>
                  <a:pt x="178346" y="206375"/>
                </a:cubicBezTo>
                <a:cubicBezTo>
                  <a:pt x="171400" y="198338"/>
                  <a:pt x="168176" y="186680"/>
                  <a:pt x="172690" y="174972"/>
                </a:cubicBezTo>
                <a:cubicBezTo>
                  <a:pt x="175964" y="166489"/>
                  <a:pt x="180578" y="158552"/>
                  <a:pt x="186283" y="151507"/>
                </a:cubicBezTo>
                <a:cubicBezTo>
                  <a:pt x="188962" y="148233"/>
                  <a:pt x="192038" y="145703"/>
                  <a:pt x="195362" y="143867"/>
                </a:cubicBezTo>
                <a:cubicBezTo>
                  <a:pt x="184398" y="138162"/>
                  <a:pt x="171946" y="134938"/>
                  <a:pt x="158750" y="134938"/>
                </a:cubicBezTo>
                <a:cubicBezTo>
                  <a:pt x="114895" y="134938"/>
                  <a:pt x="79375" y="170458"/>
                  <a:pt x="79375" y="214313"/>
                </a:cubicBezTo>
                <a:close/>
                <a:moveTo>
                  <a:pt x="309860" y="192435"/>
                </a:moveTo>
                <a:cubicBezTo>
                  <a:pt x="312986" y="190649"/>
                  <a:pt x="314573" y="186928"/>
                  <a:pt x="313234" y="183505"/>
                </a:cubicBezTo>
                <a:cubicBezTo>
                  <a:pt x="310852" y="177354"/>
                  <a:pt x="307529" y="171549"/>
                  <a:pt x="303361" y="166439"/>
                </a:cubicBezTo>
                <a:cubicBezTo>
                  <a:pt x="301079" y="163612"/>
                  <a:pt x="297061" y="163116"/>
                  <a:pt x="293936" y="164951"/>
                </a:cubicBezTo>
                <a:cubicBezTo>
                  <a:pt x="283121" y="171202"/>
                  <a:pt x="269825" y="163562"/>
                  <a:pt x="269825" y="151011"/>
                </a:cubicBezTo>
                <a:cubicBezTo>
                  <a:pt x="269825" y="147389"/>
                  <a:pt x="267395" y="144165"/>
                  <a:pt x="263823" y="143619"/>
                </a:cubicBezTo>
                <a:cubicBezTo>
                  <a:pt x="257423" y="142627"/>
                  <a:pt x="250527" y="142627"/>
                  <a:pt x="244128" y="143619"/>
                </a:cubicBezTo>
                <a:cubicBezTo>
                  <a:pt x="240556" y="144165"/>
                  <a:pt x="238125" y="147389"/>
                  <a:pt x="238125" y="151011"/>
                </a:cubicBezTo>
                <a:cubicBezTo>
                  <a:pt x="238125" y="163512"/>
                  <a:pt x="224830" y="171202"/>
                  <a:pt x="214015" y="164951"/>
                </a:cubicBezTo>
                <a:cubicBezTo>
                  <a:pt x="210889" y="163165"/>
                  <a:pt x="206871" y="163661"/>
                  <a:pt x="204589" y="166439"/>
                </a:cubicBezTo>
                <a:cubicBezTo>
                  <a:pt x="200422" y="171549"/>
                  <a:pt x="197098" y="177354"/>
                  <a:pt x="194717" y="183505"/>
                </a:cubicBezTo>
                <a:cubicBezTo>
                  <a:pt x="193427" y="186879"/>
                  <a:pt x="194965" y="190599"/>
                  <a:pt x="198090" y="192385"/>
                </a:cubicBezTo>
                <a:cubicBezTo>
                  <a:pt x="208955" y="198636"/>
                  <a:pt x="208955" y="213965"/>
                  <a:pt x="198090" y="220266"/>
                </a:cubicBezTo>
                <a:cubicBezTo>
                  <a:pt x="194965" y="222052"/>
                  <a:pt x="193377" y="225772"/>
                  <a:pt x="194717" y="229146"/>
                </a:cubicBezTo>
                <a:cubicBezTo>
                  <a:pt x="197098" y="235297"/>
                  <a:pt x="200422" y="241102"/>
                  <a:pt x="204589" y="246211"/>
                </a:cubicBezTo>
                <a:cubicBezTo>
                  <a:pt x="206871" y="249039"/>
                  <a:pt x="210889" y="249535"/>
                  <a:pt x="214015" y="247700"/>
                </a:cubicBezTo>
                <a:cubicBezTo>
                  <a:pt x="224830" y="241449"/>
                  <a:pt x="238125" y="249138"/>
                  <a:pt x="238125" y="261640"/>
                </a:cubicBezTo>
                <a:cubicBezTo>
                  <a:pt x="238125" y="265261"/>
                  <a:pt x="240556" y="268486"/>
                  <a:pt x="244128" y="269032"/>
                </a:cubicBezTo>
                <a:cubicBezTo>
                  <a:pt x="250527" y="270024"/>
                  <a:pt x="257423" y="270024"/>
                  <a:pt x="263823" y="269032"/>
                </a:cubicBezTo>
                <a:cubicBezTo>
                  <a:pt x="267395" y="268486"/>
                  <a:pt x="269825" y="265261"/>
                  <a:pt x="269825" y="261640"/>
                </a:cubicBezTo>
                <a:cubicBezTo>
                  <a:pt x="269825" y="249138"/>
                  <a:pt x="283121" y="241449"/>
                  <a:pt x="293936" y="247700"/>
                </a:cubicBezTo>
                <a:cubicBezTo>
                  <a:pt x="297061" y="249486"/>
                  <a:pt x="301079" y="248989"/>
                  <a:pt x="303361" y="246211"/>
                </a:cubicBezTo>
                <a:cubicBezTo>
                  <a:pt x="307529" y="241102"/>
                  <a:pt x="310852" y="235297"/>
                  <a:pt x="313234" y="229146"/>
                </a:cubicBezTo>
                <a:cubicBezTo>
                  <a:pt x="314523" y="225772"/>
                  <a:pt x="312986" y="222052"/>
                  <a:pt x="309860" y="220266"/>
                </a:cubicBezTo>
                <a:cubicBezTo>
                  <a:pt x="298996" y="214015"/>
                  <a:pt x="298996" y="198686"/>
                  <a:pt x="309860" y="192385"/>
                </a:cubicBezTo>
                <a:close/>
                <a:moveTo>
                  <a:pt x="234156" y="206375"/>
                </a:moveTo>
                <a:cubicBezTo>
                  <a:pt x="234156" y="195423"/>
                  <a:pt x="243048" y="186531"/>
                  <a:pt x="254000" y="186531"/>
                </a:cubicBezTo>
                <a:cubicBezTo>
                  <a:pt x="264952" y="186531"/>
                  <a:pt x="273844" y="195423"/>
                  <a:pt x="273844" y="206375"/>
                </a:cubicBezTo>
                <a:cubicBezTo>
                  <a:pt x="273844" y="217327"/>
                  <a:pt x="264952" y="226219"/>
                  <a:pt x="254000" y="226219"/>
                </a:cubicBezTo>
                <a:cubicBezTo>
                  <a:pt x="243048" y="226219"/>
                  <a:pt x="234156" y="217327"/>
                  <a:pt x="234156" y="206375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1" name="Text 9"/>
          <p:cNvSpPr/>
          <p:nvPr/>
        </p:nvSpPr>
        <p:spPr>
          <a:xfrm>
            <a:off x="825500" y="4292600"/>
            <a:ext cx="4762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Neurodivergent-first design principles &amp; Community engagement tools.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54000" y="5156200"/>
            <a:ext cx="5435600" cy="812800"/>
          </a:xfrm>
          <a:custGeom>
            <a:avLst/>
            <a:gdLst/>
            <a:ahLst/>
            <a:cxnLst/>
            <a:rect l="l" t="t" r="r" b="b"/>
            <a:pathLst>
              <a:path w="5435600" h="8128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711200"/>
                </a:lnTo>
                <a:cubicBezTo>
                  <a:pt x="5435600" y="767275"/>
                  <a:pt x="5390075" y="812800"/>
                  <a:pt x="53340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5A8D1">
              <a:alpha val="10196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431304" y="54165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70098"/>
                </a:moveTo>
                <a:lnTo>
                  <a:pt x="127000" y="223540"/>
                </a:lnTo>
                <a:lnTo>
                  <a:pt x="127248" y="223441"/>
                </a:lnTo>
                <a:cubicBezTo>
                  <a:pt x="154335" y="212179"/>
                  <a:pt x="183406" y="206375"/>
                  <a:pt x="212725" y="206375"/>
                </a:cubicBezTo>
                <a:lnTo>
                  <a:pt x="222250" y="206375"/>
                </a:lnTo>
                <a:lnTo>
                  <a:pt x="222250" y="47625"/>
                </a:lnTo>
                <a:lnTo>
                  <a:pt x="212725" y="47625"/>
                </a:lnTo>
                <a:cubicBezTo>
                  <a:pt x="191790" y="47625"/>
                  <a:pt x="171004" y="51792"/>
                  <a:pt x="151656" y="59829"/>
                </a:cubicBezTo>
                <a:cubicBezTo>
                  <a:pt x="143321" y="63302"/>
                  <a:pt x="135086" y="66725"/>
                  <a:pt x="127000" y="70098"/>
                </a:cubicBezTo>
                <a:close/>
                <a:moveTo>
                  <a:pt x="114548" y="30510"/>
                </a:moveTo>
                <a:lnTo>
                  <a:pt x="127000" y="35719"/>
                </a:lnTo>
                <a:lnTo>
                  <a:pt x="139452" y="30510"/>
                </a:lnTo>
                <a:cubicBezTo>
                  <a:pt x="162669" y="20836"/>
                  <a:pt x="187573" y="15875"/>
                  <a:pt x="212725" y="15875"/>
                </a:cubicBezTo>
                <a:lnTo>
                  <a:pt x="230188" y="15875"/>
                </a:lnTo>
                <a:cubicBezTo>
                  <a:pt x="243334" y="15875"/>
                  <a:pt x="254000" y="26541"/>
                  <a:pt x="254000" y="39688"/>
                </a:cubicBezTo>
                <a:lnTo>
                  <a:pt x="254000" y="214313"/>
                </a:lnTo>
                <a:cubicBezTo>
                  <a:pt x="254000" y="227459"/>
                  <a:pt x="243334" y="238125"/>
                  <a:pt x="230188" y="238125"/>
                </a:cubicBezTo>
                <a:lnTo>
                  <a:pt x="212725" y="238125"/>
                </a:lnTo>
                <a:cubicBezTo>
                  <a:pt x="187573" y="238125"/>
                  <a:pt x="162669" y="243086"/>
                  <a:pt x="139452" y="252760"/>
                </a:cubicBezTo>
                <a:lnTo>
                  <a:pt x="133102" y="255389"/>
                </a:lnTo>
                <a:cubicBezTo>
                  <a:pt x="129183" y="257026"/>
                  <a:pt x="124817" y="257026"/>
                  <a:pt x="120898" y="255389"/>
                </a:cubicBezTo>
                <a:lnTo>
                  <a:pt x="114548" y="252760"/>
                </a:lnTo>
                <a:cubicBezTo>
                  <a:pt x="91331" y="243086"/>
                  <a:pt x="66427" y="238125"/>
                  <a:pt x="41275" y="238125"/>
                </a:cubicBezTo>
                <a:lnTo>
                  <a:pt x="23812" y="238125"/>
                </a:lnTo>
                <a:cubicBezTo>
                  <a:pt x="10666" y="238125"/>
                  <a:pt x="0" y="227459"/>
                  <a:pt x="0" y="214313"/>
                </a:cubicBezTo>
                <a:lnTo>
                  <a:pt x="0" y="39688"/>
                </a:lnTo>
                <a:cubicBezTo>
                  <a:pt x="0" y="26541"/>
                  <a:pt x="10666" y="15875"/>
                  <a:pt x="23812" y="15875"/>
                </a:cubicBezTo>
                <a:lnTo>
                  <a:pt x="41275" y="15875"/>
                </a:lnTo>
                <a:cubicBezTo>
                  <a:pt x="66427" y="15875"/>
                  <a:pt x="91331" y="20836"/>
                  <a:pt x="114548" y="30510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4" name="Text 12"/>
          <p:cNvSpPr/>
          <p:nvPr/>
        </p:nvSpPr>
        <p:spPr>
          <a:xfrm>
            <a:off x="913408" y="5257800"/>
            <a:ext cx="467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Transparent access to life-first infrastructure models.</a:t>
            </a:r>
            <a:endParaRPr lang="en-US" sz="1600" dirty="0"/>
          </a:p>
        </p:txBody>
      </p:sp>
      <p:pic>
        <p:nvPicPr>
          <p:cNvPr id="15" name="Image 0" descr="https://kimi-web-img.moonshot.cn/img/thumbs.dreamstime.com/3ad3d56e242660088226bb014535e442732711ad.jpg">    </p:cNvPr>
          <p:cNvPicPr>
            <a:picLocks noChangeAspect="1"/>
          </p:cNvPicPr>
          <p:nvPr/>
        </p:nvPicPr>
        <p:blipFill>
          <a:blip r:embed="rId1"/>
          <a:srcRect l="25543" r="25543" t="0" b="0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2133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701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Service-First Infrastructure Model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19200" y="23622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 2 delivers business access through a service-first architecture using a logical, human-readable domain model.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3276600"/>
            <a:ext cx="11684000" cy="762000"/>
          </a:xfrm>
          <a:custGeom>
            <a:avLst/>
            <a:gdLst/>
            <a:ahLst/>
            <a:cxnLst/>
            <a:rect l="l" t="t" r="r" b="b"/>
            <a:pathLst>
              <a:path w="11684000" h="7620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660403"/>
                </a:lnTo>
                <a:cubicBezTo>
                  <a:pt x="11684000" y="716513"/>
                  <a:pt x="11638513" y="762000"/>
                  <a:pt x="11582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3833">
              <a:alpha val="5098"/>
            </a:srgbClr>
          </a:solidFill>
          <a:ln/>
          <a:effectLst>
            <a:outerShdw sx="100000" sy="100000" kx="0" ky="0" algn="bl" rotWithShape="0" blurRad="50800" dist="25400" dir="5400000">
              <a:srgbClr val="000000">
                <a:alpha val="5098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1892102" y="3479800"/>
            <a:ext cx="138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service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822773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999284" y="3479800"/>
            <a:ext cx="163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181277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357787" y="3479800"/>
            <a:ext cx="151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06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414070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590580" y="3479800"/>
            <a:ext cx="176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5A8D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department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898283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074793" y="3479800"/>
            <a:ext cx="1511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division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131076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07586" y="3479800"/>
            <a:ext cx="1384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country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238258" y="3479800"/>
            <a:ext cx="635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414768" y="3479800"/>
            <a:ext cx="88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06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org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254000" y="4343400"/>
            <a:ext cx="5740400" cy="812800"/>
          </a:xfrm>
          <a:custGeom>
            <a:avLst/>
            <a:gdLst/>
            <a:ahLst/>
            <a:cxnLst/>
            <a:rect l="l" t="t" r="r" b="b"/>
            <a:pathLst>
              <a:path w="5740400" h="8128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711200"/>
                </a:lnTo>
                <a:cubicBezTo>
                  <a:pt x="5740400" y="767275"/>
                  <a:pt x="5694875" y="812800"/>
                  <a:pt x="56388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406400" y="4495800"/>
            <a:ext cx="594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iaas.payasyougo.obinexus.diram.computing.iwu.uk.org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06400" y="4800600"/>
            <a:ext cx="5943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computing infrastructure.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197600" y="4343400"/>
            <a:ext cx="5740400" cy="812800"/>
          </a:xfrm>
          <a:custGeom>
            <a:avLst/>
            <a:gdLst/>
            <a:ahLst/>
            <a:cxnLst/>
            <a:rect l="l" t="t" r="r" b="b"/>
            <a:pathLst>
              <a:path w="5740400" h="812800">
                <a:moveTo>
                  <a:pt x="101600" y="0"/>
                </a:moveTo>
                <a:lnTo>
                  <a:pt x="5638800" y="0"/>
                </a:lnTo>
                <a:cubicBezTo>
                  <a:pt x="5694875" y="0"/>
                  <a:pt x="5740400" y="45525"/>
                  <a:pt x="5740400" y="101600"/>
                </a:cubicBezTo>
                <a:lnTo>
                  <a:pt x="5740400" y="711200"/>
                </a:lnTo>
                <a:cubicBezTo>
                  <a:pt x="5740400" y="767275"/>
                  <a:pt x="5694875" y="812800"/>
                  <a:pt x="56388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5A8D1">
              <a:alpha val="1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6350000" y="4495800"/>
            <a:ext cx="594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A5A8D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support.ticket.obinexus.customer.healthcare.us.org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50000" y="4800600"/>
            <a:ext cx="5943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health support systems.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8890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Uche Knowledge + Eze Leadership R&amp;D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0066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Tier 3 provides heart access through advanced research collaboration for safety-critical projects and academic partnerships, ensuring constitutional zones meet the highest standards.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3429000"/>
            <a:ext cx="5537200" cy="1168400"/>
          </a:xfrm>
          <a:custGeom>
            <a:avLst/>
            <a:gdLst/>
            <a:ahLst/>
            <a:cxnLst/>
            <a:rect l="l" t="t" r="r" b="b"/>
            <a:pathLst>
              <a:path w="5537200" h="1168400">
                <a:moveTo>
                  <a:pt x="101604" y="0"/>
                </a:moveTo>
                <a:lnTo>
                  <a:pt x="5435596" y="0"/>
                </a:lnTo>
                <a:cubicBezTo>
                  <a:pt x="5491710" y="0"/>
                  <a:pt x="5537200" y="45490"/>
                  <a:pt x="5537200" y="101604"/>
                </a:cubicBezTo>
                <a:lnTo>
                  <a:pt x="5537200" y="1066796"/>
                </a:lnTo>
                <a:cubicBezTo>
                  <a:pt x="5537200" y="1122910"/>
                  <a:pt x="5491710" y="1168400"/>
                  <a:pt x="54355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406400" y="3581400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Uche (Knowledge) Partnerships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06400" y="3937000"/>
            <a:ext cx="5232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academic institutions, fostering open development and transparent research collaboration.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54000" y="4800600"/>
            <a:ext cx="5537200" cy="1168400"/>
          </a:xfrm>
          <a:custGeom>
            <a:avLst/>
            <a:gdLst/>
            <a:ahLst/>
            <a:cxnLst/>
            <a:rect l="l" t="t" r="r" b="b"/>
            <a:pathLst>
              <a:path w="5537200" h="1168400">
                <a:moveTo>
                  <a:pt x="101604" y="0"/>
                </a:moveTo>
                <a:lnTo>
                  <a:pt x="5435596" y="0"/>
                </a:lnTo>
                <a:cubicBezTo>
                  <a:pt x="5491710" y="0"/>
                  <a:pt x="5537200" y="45490"/>
                  <a:pt x="5537200" y="101604"/>
                </a:cubicBezTo>
                <a:lnTo>
                  <a:pt x="5537200" y="1066796"/>
                </a:lnTo>
                <a:cubicBezTo>
                  <a:pt x="5537200" y="1122910"/>
                  <a:pt x="5491710" y="1168400"/>
                  <a:pt x="54355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406400" y="4953000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A5A8D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Eze (Leadership) Access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06400" y="5308600"/>
            <a:ext cx="5232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safety-critical projects affecting human daily life, ensuring constitutional compliance and cultural sensitivity.</a:t>
            </a:r>
            <a:endParaRPr lang="en-US" sz="1600" dirty="0"/>
          </a:p>
        </p:txBody>
      </p:sp>
      <p:pic>
        <p:nvPicPr>
          <p:cNvPr id="12" name="Image 0" descr="https://kimi-web-img.moonshot.cn/img/photo-static-api.fotomore.com/db57ee2bd8c8515136987fef136117f12ea26fcd.jpg">    </p:cNvPr>
          <p:cNvPicPr>
            <a:picLocks noChangeAspect="1"/>
          </p:cNvPicPr>
          <p:nvPr/>
        </p:nvPicPr>
        <p:blipFill>
          <a:blip r:embed="rId1"/>
          <a:srcRect l="19333" r="19333" t="0" b="0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Human-Centric Technical Systems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web-img.moonshot.cn/img/thumbs.dreamstime.com/d7914839cdc35e248a4128229d096c1ef8c09088.jpg">    </p:cNvPr>
          <p:cNvPicPr>
            <a:picLocks noChangeAspect="1"/>
          </p:cNvPicPr>
          <p:nvPr/>
        </p:nvPicPr>
        <p:blipFill>
          <a:blip r:embed="rId1"/>
          <a:srcRect l="21624" r="21624" t="0" b="0"/>
          <a:stretch/>
        </p:blipFill>
        <p:spPr>
          <a:xfrm>
            <a:off x="254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  <p:sp>
        <p:nvSpPr>
          <p:cNvPr id="5" name="Text 2"/>
          <p:cNvSpPr/>
          <p:nvPr/>
        </p:nvSpPr>
        <p:spPr>
          <a:xfrm>
            <a:off x="6502400" y="14986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DIRAM Consciousness Architecture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502400" y="2616200"/>
            <a:ext cx="5435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 Information Random Access Memory tracks individual consciousness development to ensure constitutional protection and prevent system-induced psychological trauma.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2400" y="4038600"/>
            <a:ext cx="5435600" cy="1320800"/>
          </a:xfrm>
          <a:custGeom>
            <a:avLst/>
            <a:gdLst/>
            <a:ahLst/>
            <a:cxnLst/>
            <a:rect l="l" t="t" r="r" b="b"/>
            <a:pathLst>
              <a:path w="5435600" h="1320800">
                <a:moveTo>
                  <a:pt x="101596" y="0"/>
                </a:moveTo>
                <a:lnTo>
                  <a:pt x="5334004" y="0"/>
                </a:lnTo>
                <a:cubicBezTo>
                  <a:pt x="5390114" y="0"/>
                  <a:pt x="5435600" y="45486"/>
                  <a:pt x="5435600" y="101596"/>
                </a:cubicBezTo>
                <a:lnTo>
                  <a:pt x="5435600" y="1219204"/>
                </a:lnTo>
                <a:cubicBezTo>
                  <a:pt x="5435600" y="1275314"/>
                  <a:pt x="5390114" y="1320800"/>
                  <a:pt x="5334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451600" y="4241800"/>
            <a:ext cx="5537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95.4% Coherence Monitoring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05600" y="4648200"/>
            <a:ext cx="5029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Via AuraSeal verification, supporting neurodivergent paths through graduated witnessing protocols from ages 0-7 to 18+.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HITL ↔ HOTL Bidirectional Framework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129804" y="914400"/>
            <a:ext cx="993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Seamlessly transitioning between Human-in-the-Loop and Human-out-the-Loop for optimal governance.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449487" y="2540000"/>
            <a:ext cx="1778000" cy="1981200"/>
          </a:xfrm>
          <a:custGeom>
            <a:avLst/>
            <a:gdLst/>
            <a:ahLst/>
            <a:cxnLst/>
            <a:rect l="l" t="t" r="r" b="b"/>
            <a:pathLst>
              <a:path w="1778000" h="1981200">
                <a:moveTo>
                  <a:pt x="101595" y="0"/>
                </a:moveTo>
                <a:lnTo>
                  <a:pt x="1676405" y="0"/>
                </a:lnTo>
                <a:cubicBezTo>
                  <a:pt x="1732514" y="0"/>
                  <a:pt x="1778000" y="45486"/>
                  <a:pt x="1778000" y="101595"/>
                </a:cubicBezTo>
                <a:lnTo>
                  <a:pt x="1778000" y="1879605"/>
                </a:lnTo>
                <a:cubicBezTo>
                  <a:pt x="1778000" y="1935714"/>
                  <a:pt x="1732514" y="1981200"/>
                  <a:pt x="1676405" y="1981200"/>
                </a:cubicBezTo>
                <a:lnTo>
                  <a:pt x="101595" y="1981200"/>
                </a:lnTo>
                <a:cubicBezTo>
                  <a:pt x="45486" y="1981200"/>
                  <a:pt x="0" y="1935714"/>
                  <a:pt x="0" y="18796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398687" y="2743200"/>
            <a:ext cx="187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Filter Mode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98687" y="3200400"/>
            <a:ext cx="187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95.4%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52687" y="3810000"/>
            <a:ext cx="137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Careful Review</a:t>
            </a:r>
            <a:endParaRPr lang="en-US" sz="1600" dirty="0"/>
          </a:p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(Learning State)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19068" y="3152775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48010" y="224135"/>
                </a:moveTo>
                <a:lnTo>
                  <a:pt x="605135" y="367010"/>
                </a:lnTo>
                <a:cubicBezTo>
                  <a:pt x="591443" y="380702"/>
                  <a:pt x="571054" y="384721"/>
                  <a:pt x="553194" y="377279"/>
                </a:cubicBezTo>
                <a:cubicBezTo>
                  <a:pt x="535335" y="369838"/>
                  <a:pt x="523875" y="352574"/>
                  <a:pt x="523875" y="333375"/>
                </a:cubicBezTo>
                <a:lnTo>
                  <a:pt x="523875" y="238125"/>
                </a:lnTo>
                <a:lnTo>
                  <a:pt x="47625" y="238125"/>
                </a:lnTo>
                <a:cubicBezTo>
                  <a:pt x="21282" y="238125"/>
                  <a:pt x="0" y="216843"/>
                  <a:pt x="0" y="190500"/>
                </a:cubicBezTo>
                <a:cubicBezTo>
                  <a:pt x="0" y="164157"/>
                  <a:pt x="21282" y="142875"/>
                  <a:pt x="47625" y="142875"/>
                </a:cubicBezTo>
                <a:lnTo>
                  <a:pt x="523875" y="142875"/>
                </a:lnTo>
                <a:lnTo>
                  <a:pt x="523875" y="47625"/>
                </a:lnTo>
                <a:cubicBezTo>
                  <a:pt x="523875" y="28426"/>
                  <a:pt x="535484" y="11013"/>
                  <a:pt x="553343" y="3572"/>
                </a:cubicBezTo>
                <a:cubicBezTo>
                  <a:pt x="571202" y="-3870"/>
                  <a:pt x="591592" y="298"/>
                  <a:pt x="605284" y="13841"/>
                </a:cubicBezTo>
                <a:lnTo>
                  <a:pt x="748159" y="156716"/>
                </a:lnTo>
                <a:cubicBezTo>
                  <a:pt x="766763" y="175320"/>
                  <a:pt x="766763" y="205532"/>
                  <a:pt x="748159" y="224135"/>
                </a:cubicBezTo>
                <a:close/>
                <a:moveTo>
                  <a:pt x="156716" y="748010"/>
                </a:moveTo>
                <a:lnTo>
                  <a:pt x="13841" y="605135"/>
                </a:lnTo>
                <a:cubicBezTo>
                  <a:pt x="-4762" y="586532"/>
                  <a:pt x="-4762" y="556320"/>
                  <a:pt x="13841" y="537716"/>
                </a:cubicBezTo>
                <a:lnTo>
                  <a:pt x="156716" y="394841"/>
                </a:lnTo>
                <a:cubicBezTo>
                  <a:pt x="170408" y="381149"/>
                  <a:pt x="190798" y="377130"/>
                  <a:pt x="208657" y="384572"/>
                </a:cubicBezTo>
                <a:cubicBezTo>
                  <a:pt x="226516" y="392013"/>
                  <a:pt x="238125" y="409426"/>
                  <a:pt x="238125" y="428625"/>
                </a:cubicBezTo>
                <a:lnTo>
                  <a:pt x="238125" y="523875"/>
                </a:lnTo>
                <a:lnTo>
                  <a:pt x="714375" y="523875"/>
                </a:lnTo>
                <a:cubicBezTo>
                  <a:pt x="740718" y="523875"/>
                  <a:pt x="762000" y="545157"/>
                  <a:pt x="762000" y="571500"/>
                </a:cubicBezTo>
                <a:cubicBezTo>
                  <a:pt x="762000" y="597843"/>
                  <a:pt x="740718" y="619125"/>
                  <a:pt x="714375" y="619125"/>
                </a:cubicBezTo>
                <a:lnTo>
                  <a:pt x="238125" y="619125"/>
                </a:lnTo>
                <a:lnTo>
                  <a:pt x="238125" y="714375"/>
                </a:lnTo>
                <a:cubicBezTo>
                  <a:pt x="238125" y="733574"/>
                  <a:pt x="226516" y="750987"/>
                  <a:pt x="208657" y="758428"/>
                </a:cubicBezTo>
                <a:cubicBezTo>
                  <a:pt x="190798" y="765870"/>
                  <a:pt x="170408" y="761702"/>
                  <a:pt x="156716" y="748159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Shape 9"/>
          <p:cNvSpPr/>
          <p:nvPr/>
        </p:nvSpPr>
        <p:spPr>
          <a:xfrm>
            <a:off x="8967291" y="2540000"/>
            <a:ext cx="1778000" cy="1981200"/>
          </a:xfrm>
          <a:custGeom>
            <a:avLst/>
            <a:gdLst/>
            <a:ahLst/>
            <a:cxnLst/>
            <a:rect l="l" t="t" r="r" b="b"/>
            <a:pathLst>
              <a:path w="1778000" h="1981200">
                <a:moveTo>
                  <a:pt x="101595" y="0"/>
                </a:moveTo>
                <a:lnTo>
                  <a:pt x="1676405" y="0"/>
                </a:lnTo>
                <a:cubicBezTo>
                  <a:pt x="1732514" y="0"/>
                  <a:pt x="1778000" y="45486"/>
                  <a:pt x="1778000" y="101595"/>
                </a:cubicBezTo>
                <a:lnTo>
                  <a:pt x="1778000" y="1879605"/>
                </a:lnTo>
                <a:cubicBezTo>
                  <a:pt x="1778000" y="1935714"/>
                  <a:pt x="1732514" y="1981200"/>
                  <a:pt x="1676405" y="1981200"/>
                </a:cubicBezTo>
                <a:lnTo>
                  <a:pt x="101595" y="1981200"/>
                </a:lnTo>
                <a:cubicBezTo>
                  <a:pt x="45486" y="1981200"/>
                  <a:pt x="0" y="1935714"/>
                  <a:pt x="0" y="18796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916491" y="2743200"/>
            <a:ext cx="187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Flash Mode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916491" y="3200400"/>
            <a:ext cx="187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99%+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170491" y="3810000"/>
            <a:ext cx="1371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Rapid Execution</a:t>
            </a:r>
            <a:endParaRPr lang="en-US" sz="1600" dirty="0"/>
          </a:p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(Confident State)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179366" y="5842000"/>
            <a:ext cx="1917700" cy="762000"/>
          </a:xfrm>
          <a:custGeom>
            <a:avLst/>
            <a:gdLst/>
            <a:ahLst/>
            <a:cxnLst/>
            <a:rect l="l" t="t" r="r" b="b"/>
            <a:pathLst>
              <a:path w="1917700" h="762000">
                <a:moveTo>
                  <a:pt x="101597" y="0"/>
                </a:moveTo>
                <a:lnTo>
                  <a:pt x="1816103" y="0"/>
                </a:lnTo>
                <a:cubicBezTo>
                  <a:pt x="1872213" y="0"/>
                  <a:pt x="1917700" y="45487"/>
                  <a:pt x="1917700" y="101597"/>
                </a:cubicBezTo>
                <a:lnTo>
                  <a:pt x="1917700" y="660403"/>
                </a:lnTo>
                <a:cubicBezTo>
                  <a:pt x="1917700" y="716513"/>
                  <a:pt x="1872213" y="762000"/>
                  <a:pt x="18161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3833">
              <a:alpha val="1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3026966" y="5943600"/>
            <a:ext cx="222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Avatar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3026966" y="6248400"/>
            <a:ext cx="222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70/30 Review/Execute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06020" y="5842000"/>
            <a:ext cx="1981200" cy="762000"/>
          </a:xfrm>
          <a:custGeom>
            <a:avLst/>
            <a:gdLst/>
            <a:ahLst/>
            <a:cxnLst/>
            <a:rect l="l" t="t" r="r" b="b"/>
            <a:pathLst>
              <a:path w="1981200" h="762000">
                <a:moveTo>
                  <a:pt x="101597" y="0"/>
                </a:moveTo>
                <a:lnTo>
                  <a:pt x="1879603" y="0"/>
                </a:lnTo>
                <a:cubicBezTo>
                  <a:pt x="1935713" y="0"/>
                  <a:pt x="1981200" y="45487"/>
                  <a:pt x="1981200" y="101597"/>
                </a:cubicBezTo>
                <a:lnTo>
                  <a:pt x="1981200" y="660403"/>
                </a:lnTo>
                <a:cubicBezTo>
                  <a:pt x="1981200" y="716513"/>
                  <a:pt x="1935713" y="762000"/>
                  <a:pt x="18796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3833">
              <a:alpha val="10196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5153620" y="5943600"/>
            <a:ext cx="228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Performing Avatar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153620" y="6248400"/>
            <a:ext cx="2286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20/80 Review/Execute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91313" y="5842000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101597" y="0"/>
                </a:moveTo>
                <a:lnTo>
                  <a:pt x="1422403" y="0"/>
                </a:lnTo>
                <a:cubicBezTo>
                  <a:pt x="1478513" y="0"/>
                  <a:pt x="1524000" y="45487"/>
                  <a:pt x="1524000" y="101597"/>
                </a:cubicBezTo>
                <a:lnTo>
                  <a:pt x="1524000" y="660403"/>
                </a:lnTo>
                <a:cubicBezTo>
                  <a:pt x="1524000" y="716513"/>
                  <a:pt x="1478513" y="762000"/>
                  <a:pt x="14224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403833">
              <a:alpha val="10196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7338913" y="5943600"/>
            <a:ext cx="182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Bridge Avatar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338913" y="6248400"/>
            <a:ext cx="182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50/50 Balanced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6256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Housing Progression Without Homelessness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0" y="22860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constitutional housing guarantees eliminate homelessness through a progressive, stable system.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66800" y="3708400"/>
            <a:ext cx="10058400" cy="50800"/>
          </a:xfrm>
          <a:custGeom>
            <a:avLst/>
            <a:gdLst/>
            <a:ahLst/>
            <a:cxnLst/>
            <a:rect l="l" t="t" r="r" b="b"/>
            <a:pathLst>
              <a:path w="10058400" h="50800">
                <a:moveTo>
                  <a:pt x="0" y="0"/>
                </a:moveTo>
                <a:lnTo>
                  <a:pt x="10058400" y="0"/>
                </a:lnTo>
                <a:lnTo>
                  <a:pt x="100584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7" name="Shape 5"/>
          <p:cNvSpPr/>
          <p:nvPr/>
        </p:nvSpPr>
        <p:spPr>
          <a:xfrm>
            <a:off x="660400" y="2997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9792E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06400" y="2997200"/>
            <a:ext cx="1219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1-3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06400" y="3911600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06400" y="4216400"/>
            <a:ext cx="132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Years 1-3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335885" y="2997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06C59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335885" y="2997200"/>
            <a:ext cx="711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3-6-9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081885" y="3911600"/>
            <a:ext cx="1638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081885" y="4216400"/>
            <a:ext cx="1638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Years 4-9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0328771" y="29972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C65B49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328771" y="2997200"/>
            <a:ext cx="711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10-20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0074771" y="3911600"/>
            <a:ext cx="1714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Membership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074771" y="4216400"/>
            <a:ext cx="171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Years 10+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54000" y="48768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housing is within a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2.5 mile walking radius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of work and education, funded by a 25% universal dividend.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Economic &amp; Implementation Model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9:58-d2nf6fh8bjvh7rlj01o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7190" y="1471930"/>
            <a:ext cx="8831580" cy="46704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DD514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8" name="Text 5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0" name="Text 7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2" name="Text 9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4" name="Text 11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flipH="1">
            <a:off x="11866245" y="71564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3"/>
          <p:cNvSpPr/>
          <p:nvPr/>
        </p:nvSpPr>
        <p:spPr>
          <a:xfrm>
            <a:off x="11866245" y="71564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flipH="1">
            <a:off x="11866245" y="1321861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5"/>
          <p:cNvSpPr/>
          <p:nvPr/>
        </p:nvSpPr>
        <p:spPr>
          <a:xfrm>
            <a:off x="11866245" y="1321861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flipH="1">
            <a:off x="11866245" y="192807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7"/>
          <p:cNvSpPr/>
          <p:nvPr/>
        </p:nvSpPr>
        <p:spPr>
          <a:xfrm>
            <a:off x="11866245" y="192807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flipH="1">
            <a:off x="11866245" y="253362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19"/>
          <p:cNvSpPr/>
          <p:nvPr/>
        </p:nvSpPr>
        <p:spPr>
          <a:xfrm>
            <a:off x="11866245" y="253362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flipH="1">
            <a:off x="11866245" y="313983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1"/>
          <p:cNvSpPr/>
          <p:nvPr/>
        </p:nvSpPr>
        <p:spPr>
          <a:xfrm>
            <a:off x="11866245" y="313983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flipH="1">
            <a:off x="11866245" y="379098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3"/>
          <p:cNvSpPr/>
          <p:nvPr/>
        </p:nvSpPr>
        <p:spPr>
          <a:xfrm>
            <a:off x="11866245" y="379098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flipH="1">
            <a:off x="11866245" y="4397199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5"/>
          <p:cNvSpPr/>
          <p:nvPr/>
        </p:nvSpPr>
        <p:spPr>
          <a:xfrm>
            <a:off x="11866245" y="4397199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 flipH="1">
            <a:off x="11866245" y="500341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7"/>
          <p:cNvSpPr/>
          <p:nvPr/>
        </p:nvSpPr>
        <p:spPr>
          <a:xfrm>
            <a:off x="11866245" y="500341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 flipH="1">
            <a:off x="11866245" y="560896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2" name="Text 29"/>
          <p:cNvSpPr/>
          <p:nvPr/>
        </p:nvSpPr>
        <p:spPr>
          <a:xfrm>
            <a:off x="11866245" y="560896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 flipH="1">
            <a:off x="174625" y="71882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4" name="Text 31"/>
          <p:cNvSpPr/>
          <p:nvPr/>
        </p:nvSpPr>
        <p:spPr>
          <a:xfrm>
            <a:off x="174625" y="71882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 flipH="1">
            <a:off x="174625" y="1325036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6" name="Text 33"/>
          <p:cNvSpPr/>
          <p:nvPr/>
        </p:nvSpPr>
        <p:spPr>
          <a:xfrm>
            <a:off x="174625" y="1325036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 flipH="1">
            <a:off x="174625" y="193125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8" name="Text 35"/>
          <p:cNvSpPr/>
          <p:nvPr/>
        </p:nvSpPr>
        <p:spPr>
          <a:xfrm>
            <a:off x="174625" y="193125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 flipH="1">
            <a:off x="174625" y="253679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0" name="Text 37"/>
          <p:cNvSpPr/>
          <p:nvPr/>
        </p:nvSpPr>
        <p:spPr>
          <a:xfrm>
            <a:off x="174625" y="253679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 flipH="1">
            <a:off x="174625" y="314301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2" name="Text 39"/>
          <p:cNvSpPr/>
          <p:nvPr/>
        </p:nvSpPr>
        <p:spPr>
          <a:xfrm>
            <a:off x="174625" y="314301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 flipH="1">
            <a:off x="174625" y="379415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4" name="Text 41"/>
          <p:cNvSpPr/>
          <p:nvPr/>
        </p:nvSpPr>
        <p:spPr>
          <a:xfrm>
            <a:off x="174625" y="379415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 flipH="1">
            <a:off x="174625" y="4400374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6" name="Text 43"/>
          <p:cNvSpPr/>
          <p:nvPr/>
        </p:nvSpPr>
        <p:spPr>
          <a:xfrm>
            <a:off x="174625" y="4400374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 flipH="1">
            <a:off x="174625" y="500659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8" name="Text 45"/>
          <p:cNvSpPr/>
          <p:nvPr/>
        </p:nvSpPr>
        <p:spPr>
          <a:xfrm>
            <a:off x="174625" y="500659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 flipH="1">
            <a:off x="174625" y="561213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0" name="Text 47"/>
          <p:cNvSpPr/>
          <p:nvPr/>
        </p:nvSpPr>
        <p:spPr>
          <a:xfrm>
            <a:off x="174625" y="561213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1" name="Image 1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670" y="4430395"/>
            <a:ext cx="1343025" cy="1371600"/>
          </a:xfrm>
          <a:prstGeom prst="rect">
            <a:avLst/>
          </a:prstGeom>
        </p:spPr>
      </p:pic>
      <p:pic>
        <p:nvPicPr>
          <p:cNvPr id="52" name="Image 2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8785" y="1471930"/>
            <a:ext cx="2218690" cy="2265680"/>
          </a:xfrm>
          <a:prstGeom prst="rect">
            <a:avLst/>
          </a:prstGeom>
        </p:spPr>
      </p:pic>
      <p:pic>
        <p:nvPicPr>
          <p:cNvPr id="53" name="Image 3" descr="https://kimi-img.moonshot.cn/pub/slides/slides_tmpl/image/25-08-27-19:59:58-d2nf6fh8bjvh7rlj01r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1255" y="4358640"/>
            <a:ext cx="793750" cy="742315"/>
          </a:xfrm>
          <a:prstGeom prst="rect">
            <a:avLst/>
          </a:prstGeom>
        </p:spPr>
      </p:pic>
      <p:pic>
        <p:nvPicPr>
          <p:cNvPr id="54" name="Image 4" descr="https://kimi-img.moonshot.cn/pub/slides/slides_tmpl/image/25-08-27-19:59:58-d2nf6fh8bjvh7rlj01p0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7800" y="2673985"/>
            <a:ext cx="793750" cy="742315"/>
          </a:xfrm>
          <a:prstGeom prst="rect">
            <a:avLst/>
          </a:prstGeom>
        </p:spPr>
      </p:pic>
      <p:pic>
        <p:nvPicPr>
          <p:cNvPr id="55" name="Image 5" descr="https://kimi-img.moonshot.cn/pub/slides/slides_tmpl/image/25-08-27-19:59:58-d2nf6fh8bjvh7rlj01pg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7800" y="3526790"/>
            <a:ext cx="793750" cy="742315"/>
          </a:xfrm>
          <a:prstGeom prst="rect">
            <a:avLst/>
          </a:prstGeom>
        </p:spPr>
      </p:pic>
      <p:pic>
        <p:nvPicPr>
          <p:cNvPr id="56" name="Image 6" descr="https://kimi-img.moonshot.cn/pub/slides/slides_tmpl/image/25-08-27-19:59:58-d2nf6fh8bjvh7rlj01q0.sv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8590" y="4386580"/>
            <a:ext cx="793750" cy="742315"/>
          </a:xfrm>
          <a:prstGeom prst="rect">
            <a:avLst/>
          </a:prstGeom>
        </p:spPr>
      </p:pic>
      <p:pic>
        <p:nvPicPr>
          <p:cNvPr id="57" name="Image 7" descr="https://kimi-img.moonshot.cn/pub/slides/slides_tmpl/image/25-08-27-19:59:58-d2nf6fh8bjvh7rlj01qg.sv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1255" y="2673985"/>
            <a:ext cx="793750" cy="742315"/>
          </a:xfrm>
          <a:prstGeom prst="rect">
            <a:avLst/>
          </a:prstGeom>
        </p:spPr>
      </p:pic>
      <p:pic>
        <p:nvPicPr>
          <p:cNvPr id="58" name="Image 8" descr="https://kimi-img.moonshot.cn/pub/slides/slides_tmpl/image/25-08-27-19:59:58-d2nf6fh8bjvh7rlj01r0.sv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31255" y="3505835"/>
            <a:ext cx="793750" cy="742315"/>
          </a:xfrm>
          <a:prstGeom prst="rect">
            <a:avLst/>
          </a:prstGeom>
        </p:spPr>
      </p:pic>
      <p:pic>
        <p:nvPicPr>
          <p:cNvPr id="59" name="Image 9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42325" y="927100"/>
            <a:ext cx="956310" cy="976630"/>
          </a:xfrm>
          <a:prstGeom prst="rect">
            <a:avLst/>
          </a:prstGeom>
        </p:spPr>
      </p:pic>
      <p:pic>
        <p:nvPicPr>
          <p:cNvPr id="60" name="Image 10" descr="https://kimi-img.moonshot.cn/pub/slides/slides_tmpl/image/25-08-27-19:59:58-d2nf6fh8bjvh7rlj01o0.sv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66135" y="875665"/>
            <a:ext cx="5460365" cy="1055370"/>
          </a:xfrm>
          <a:prstGeom prst="rect">
            <a:avLst/>
          </a:prstGeom>
        </p:spPr>
      </p:pic>
      <p:sp>
        <p:nvSpPr>
          <p:cNvPr id="61" name="Text 48"/>
          <p:cNvSpPr/>
          <p:nvPr/>
        </p:nvSpPr>
        <p:spPr>
          <a:xfrm>
            <a:off x="3623945" y="2734945"/>
            <a:ext cx="246316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Constitutional Crisis</a:t>
            </a:r>
            <a:endParaRPr lang="en-US" sz="1600" dirty="0"/>
          </a:p>
        </p:txBody>
      </p:sp>
      <p:sp>
        <p:nvSpPr>
          <p:cNvPr id="62" name="Text 49"/>
          <p:cNvSpPr/>
          <p:nvPr/>
        </p:nvSpPr>
        <p:spPr>
          <a:xfrm>
            <a:off x="3623945" y="3582670"/>
            <a:ext cx="2463165" cy="87768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Heart/Soul Constitutional Framework</a:t>
            </a:r>
            <a:endParaRPr lang="en-US" sz="1600" dirty="0"/>
          </a:p>
        </p:txBody>
      </p:sp>
      <p:sp>
        <p:nvSpPr>
          <p:cNvPr id="63" name="Text 50"/>
          <p:cNvSpPr/>
          <p:nvPr/>
        </p:nvSpPr>
        <p:spPr>
          <a:xfrm>
            <a:off x="3623945" y="4430395"/>
            <a:ext cx="246316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Three-Tier Business Architecture</a:t>
            </a:r>
            <a:endParaRPr lang="en-US" sz="1600" dirty="0"/>
          </a:p>
        </p:txBody>
      </p:sp>
      <p:sp>
        <p:nvSpPr>
          <p:cNvPr id="64" name="Text 51"/>
          <p:cNvSpPr/>
          <p:nvPr/>
        </p:nvSpPr>
        <p:spPr>
          <a:xfrm>
            <a:off x="7167245" y="2734945"/>
            <a:ext cx="250634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Human-Centric Technical Systems</a:t>
            </a:r>
            <a:endParaRPr lang="en-US" sz="1600" dirty="0"/>
          </a:p>
        </p:txBody>
      </p:sp>
      <p:sp>
        <p:nvSpPr>
          <p:cNvPr id="65" name="Text 52"/>
          <p:cNvSpPr/>
          <p:nvPr/>
        </p:nvSpPr>
        <p:spPr>
          <a:xfrm>
            <a:off x="7167245" y="3582670"/>
            <a:ext cx="250634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Economic &amp; Implementation Model</a:t>
            </a:r>
            <a:endParaRPr lang="en-US" sz="1600" dirty="0"/>
          </a:p>
        </p:txBody>
      </p:sp>
      <p:sp>
        <p:nvSpPr>
          <p:cNvPr id="66" name="Text 53"/>
          <p:cNvSpPr/>
          <p:nvPr/>
        </p:nvSpPr>
        <p:spPr>
          <a:xfrm>
            <a:off x="7186930" y="4430395"/>
            <a:ext cx="2506345" cy="58519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Dystopia to Constitutional Healing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4224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25% Universal Constitutional Dividend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5400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economic activity within constitutional zones contributes 25% to a universal fund, creating economic antifragility and reversing the traditional work-survival-life model.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30200" y="37655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37815" y="4266"/>
                </a:moveTo>
                <a:cubicBezTo>
                  <a:pt x="131713" y="-1389"/>
                  <a:pt x="122287" y="-1389"/>
                  <a:pt x="116235" y="4266"/>
                </a:cubicBezTo>
                <a:lnTo>
                  <a:pt x="5110" y="107454"/>
                </a:lnTo>
                <a:cubicBezTo>
                  <a:pt x="347" y="111919"/>
                  <a:pt x="-1240" y="118814"/>
                  <a:pt x="1141" y="124867"/>
                </a:cubicBezTo>
                <a:cubicBezTo>
                  <a:pt x="3522" y="130919"/>
                  <a:pt x="9327" y="134938"/>
                  <a:pt x="15875" y="134938"/>
                </a:cubicBezTo>
                <a:lnTo>
                  <a:pt x="23812" y="134938"/>
                </a:lnTo>
                <a:lnTo>
                  <a:pt x="23812" y="222250"/>
                </a:lnTo>
                <a:cubicBezTo>
                  <a:pt x="23812" y="239762"/>
                  <a:pt x="38050" y="254000"/>
                  <a:pt x="55563" y="254000"/>
                </a:cubicBezTo>
                <a:lnTo>
                  <a:pt x="198438" y="254000"/>
                </a:lnTo>
                <a:cubicBezTo>
                  <a:pt x="215950" y="254000"/>
                  <a:pt x="230188" y="239762"/>
                  <a:pt x="230188" y="222250"/>
                </a:cubicBezTo>
                <a:lnTo>
                  <a:pt x="230188" y="134938"/>
                </a:lnTo>
                <a:lnTo>
                  <a:pt x="238125" y="134938"/>
                </a:lnTo>
                <a:cubicBezTo>
                  <a:pt x="244673" y="134938"/>
                  <a:pt x="250527" y="130919"/>
                  <a:pt x="252909" y="124867"/>
                </a:cubicBezTo>
                <a:cubicBezTo>
                  <a:pt x="255290" y="118814"/>
                  <a:pt x="253702" y="111869"/>
                  <a:pt x="248940" y="107454"/>
                </a:cubicBezTo>
                <a:lnTo>
                  <a:pt x="137815" y="4266"/>
                </a:lnTo>
                <a:close/>
                <a:moveTo>
                  <a:pt x="119063" y="158750"/>
                </a:moveTo>
                <a:lnTo>
                  <a:pt x="134938" y="158750"/>
                </a:lnTo>
                <a:cubicBezTo>
                  <a:pt x="148084" y="158750"/>
                  <a:pt x="158750" y="169416"/>
                  <a:pt x="158750" y="182563"/>
                </a:cubicBezTo>
                <a:lnTo>
                  <a:pt x="158750" y="230188"/>
                </a:lnTo>
                <a:lnTo>
                  <a:pt x="95250" y="230188"/>
                </a:lnTo>
                <a:lnTo>
                  <a:pt x="95250" y="182563"/>
                </a:lnTo>
                <a:cubicBezTo>
                  <a:pt x="95250" y="169416"/>
                  <a:pt x="105916" y="158750"/>
                  <a:pt x="119063" y="15875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7" name="Text 5"/>
          <p:cNvSpPr/>
          <p:nvPr/>
        </p:nvSpPr>
        <p:spPr>
          <a:xfrm>
            <a:off x="812800" y="3759200"/>
            <a:ext cx="2324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Housing Guarantees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314325" y="422275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3812" y="97135"/>
                </a:moveTo>
                <a:lnTo>
                  <a:pt x="127595" y="139849"/>
                </a:lnTo>
                <a:cubicBezTo>
                  <a:pt x="132457" y="141833"/>
                  <a:pt x="137616" y="142875"/>
                  <a:pt x="142875" y="142875"/>
                </a:cubicBezTo>
                <a:cubicBezTo>
                  <a:pt x="148134" y="142875"/>
                  <a:pt x="153293" y="141833"/>
                  <a:pt x="158155" y="139849"/>
                </a:cubicBezTo>
                <a:lnTo>
                  <a:pt x="278408" y="90339"/>
                </a:lnTo>
                <a:cubicBezTo>
                  <a:pt x="282873" y="88503"/>
                  <a:pt x="285750" y="84187"/>
                  <a:pt x="285750" y="79375"/>
                </a:cubicBezTo>
                <a:cubicBezTo>
                  <a:pt x="285750" y="74563"/>
                  <a:pt x="282873" y="70247"/>
                  <a:pt x="278408" y="68411"/>
                </a:cubicBezTo>
                <a:lnTo>
                  <a:pt x="158155" y="18901"/>
                </a:lnTo>
                <a:cubicBezTo>
                  <a:pt x="153293" y="16917"/>
                  <a:pt x="148134" y="15875"/>
                  <a:pt x="142875" y="15875"/>
                </a:cubicBezTo>
                <a:cubicBezTo>
                  <a:pt x="137616" y="15875"/>
                  <a:pt x="132457" y="16917"/>
                  <a:pt x="127595" y="18901"/>
                </a:cubicBezTo>
                <a:lnTo>
                  <a:pt x="7342" y="68411"/>
                </a:lnTo>
                <a:cubicBezTo>
                  <a:pt x="2877" y="70247"/>
                  <a:pt x="0" y="74563"/>
                  <a:pt x="0" y="79375"/>
                </a:cubicBezTo>
                <a:lnTo>
                  <a:pt x="0" y="226219"/>
                </a:lnTo>
                <a:cubicBezTo>
                  <a:pt x="0" y="232817"/>
                  <a:pt x="5308" y="238125"/>
                  <a:pt x="11906" y="238125"/>
                </a:cubicBezTo>
                <a:cubicBezTo>
                  <a:pt x="18504" y="238125"/>
                  <a:pt x="23812" y="232817"/>
                  <a:pt x="23812" y="226219"/>
                </a:cubicBezTo>
                <a:lnTo>
                  <a:pt x="23812" y="97135"/>
                </a:lnTo>
                <a:close/>
                <a:moveTo>
                  <a:pt x="47625" y="132705"/>
                </a:moveTo>
                <a:lnTo>
                  <a:pt x="47625" y="190500"/>
                </a:lnTo>
                <a:cubicBezTo>
                  <a:pt x="47625" y="216793"/>
                  <a:pt x="90289" y="238125"/>
                  <a:pt x="142875" y="238125"/>
                </a:cubicBezTo>
                <a:cubicBezTo>
                  <a:pt x="195461" y="238125"/>
                  <a:pt x="238125" y="216793"/>
                  <a:pt x="238125" y="190500"/>
                </a:cubicBezTo>
                <a:lnTo>
                  <a:pt x="238125" y="132655"/>
                </a:lnTo>
                <a:lnTo>
                  <a:pt x="167233" y="161875"/>
                </a:lnTo>
                <a:cubicBezTo>
                  <a:pt x="159494" y="165050"/>
                  <a:pt x="151259" y="166687"/>
                  <a:pt x="142875" y="166687"/>
                </a:cubicBezTo>
                <a:cubicBezTo>
                  <a:pt x="134491" y="166687"/>
                  <a:pt x="126256" y="165050"/>
                  <a:pt x="118517" y="161875"/>
                </a:cubicBezTo>
                <a:lnTo>
                  <a:pt x="47625" y="132655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9" name="Text 7"/>
          <p:cNvSpPr/>
          <p:nvPr/>
        </p:nvSpPr>
        <p:spPr>
          <a:xfrm>
            <a:off x="812800" y="4216400"/>
            <a:ext cx="2044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 Access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30200" y="46799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53529"/>
                </a:moveTo>
                <a:lnTo>
                  <a:pt x="119559" y="43210"/>
                </a:lnTo>
                <a:cubicBezTo>
                  <a:pt x="107156" y="26045"/>
                  <a:pt x="87263" y="15875"/>
                  <a:pt x="66030" y="15875"/>
                </a:cubicBezTo>
                <a:cubicBezTo>
                  <a:pt x="29567" y="15875"/>
                  <a:pt x="0" y="45442"/>
                  <a:pt x="0" y="81905"/>
                </a:cubicBezTo>
                <a:lnTo>
                  <a:pt x="0" y="83195"/>
                </a:lnTo>
                <a:cubicBezTo>
                  <a:pt x="0" y="94903"/>
                  <a:pt x="3076" y="107007"/>
                  <a:pt x="8235" y="119063"/>
                </a:cubicBezTo>
                <a:lnTo>
                  <a:pt x="60821" y="119063"/>
                </a:lnTo>
                <a:cubicBezTo>
                  <a:pt x="62409" y="119063"/>
                  <a:pt x="63847" y="118120"/>
                  <a:pt x="64492" y="116632"/>
                </a:cubicBezTo>
                <a:lnTo>
                  <a:pt x="80268" y="78780"/>
                </a:lnTo>
                <a:cubicBezTo>
                  <a:pt x="82104" y="74414"/>
                  <a:pt x="86370" y="71537"/>
                  <a:pt x="91083" y="71438"/>
                </a:cubicBezTo>
                <a:cubicBezTo>
                  <a:pt x="95796" y="71338"/>
                  <a:pt x="100161" y="74116"/>
                  <a:pt x="102096" y="78432"/>
                </a:cubicBezTo>
                <a:lnTo>
                  <a:pt x="127546" y="134938"/>
                </a:lnTo>
                <a:lnTo>
                  <a:pt x="148084" y="93861"/>
                </a:lnTo>
                <a:cubicBezTo>
                  <a:pt x="150118" y="89843"/>
                  <a:pt x="154236" y="87263"/>
                  <a:pt x="158750" y="87263"/>
                </a:cubicBezTo>
                <a:cubicBezTo>
                  <a:pt x="163264" y="87263"/>
                  <a:pt x="167382" y="89793"/>
                  <a:pt x="169416" y="93861"/>
                </a:cubicBezTo>
                <a:lnTo>
                  <a:pt x="180925" y="116830"/>
                </a:lnTo>
                <a:cubicBezTo>
                  <a:pt x="181620" y="118170"/>
                  <a:pt x="182959" y="119013"/>
                  <a:pt x="184497" y="119013"/>
                </a:cubicBezTo>
                <a:lnTo>
                  <a:pt x="245814" y="119013"/>
                </a:lnTo>
                <a:cubicBezTo>
                  <a:pt x="251023" y="106958"/>
                  <a:pt x="254050" y="94853"/>
                  <a:pt x="254050" y="83145"/>
                </a:cubicBezTo>
                <a:lnTo>
                  <a:pt x="254050" y="81855"/>
                </a:lnTo>
                <a:cubicBezTo>
                  <a:pt x="254000" y="45442"/>
                  <a:pt x="224433" y="15875"/>
                  <a:pt x="187970" y="15875"/>
                </a:cubicBezTo>
                <a:cubicBezTo>
                  <a:pt x="166787" y="15875"/>
                  <a:pt x="146844" y="26045"/>
                  <a:pt x="134441" y="43210"/>
                </a:cubicBezTo>
                <a:lnTo>
                  <a:pt x="127000" y="53479"/>
                </a:lnTo>
                <a:close/>
                <a:moveTo>
                  <a:pt x="232966" y="142875"/>
                </a:moveTo>
                <a:lnTo>
                  <a:pt x="184448" y="142875"/>
                </a:lnTo>
                <a:cubicBezTo>
                  <a:pt x="173930" y="142875"/>
                  <a:pt x="164306" y="136922"/>
                  <a:pt x="159593" y="127496"/>
                </a:cubicBezTo>
                <a:lnTo>
                  <a:pt x="158750" y="125809"/>
                </a:lnTo>
                <a:lnTo>
                  <a:pt x="137666" y="168027"/>
                </a:lnTo>
                <a:cubicBezTo>
                  <a:pt x="135632" y="172145"/>
                  <a:pt x="131366" y="174724"/>
                  <a:pt x="126752" y="174625"/>
                </a:cubicBezTo>
                <a:cubicBezTo>
                  <a:pt x="122138" y="174526"/>
                  <a:pt x="118021" y="171797"/>
                  <a:pt x="116136" y="167630"/>
                </a:cubicBezTo>
                <a:lnTo>
                  <a:pt x="91678" y="113308"/>
                </a:lnTo>
                <a:lnTo>
                  <a:pt x="86469" y="125809"/>
                </a:lnTo>
                <a:cubicBezTo>
                  <a:pt x="82153" y="136178"/>
                  <a:pt x="72033" y="142925"/>
                  <a:pt x="60821" y="142925"/>
                </a:cubicBezTo>
                <a:lnTo>
                  <a:pt x="21034" y="142925"/>
                </a:lnTo>
                <a:cubicBezTo>
                  <a:pt x="44450" y="179536"/>
                  <a:pt x="82054" y="213221"/>
                  <a:pt x="105569" y="231180"/>
                </a:cubicBezTo>
                <a:cubicBezTo>
                  <a:pt x="111720" y="235843"/>
                  <a:pt x="119261" y="238175"/>
                  <a:pt x="126950" y="238175"/>
                </a:cubicBezTo>
                <a:cubicBezTo>
                  <a:pt x="134640" y="238175"/>
                  <a:pt x="142230" y="235893"/>
                  <a:pt x="148332" y="231180"/>
                </a:cubicBezTo>
                <a:cubicBezTo>
                  <a:pt x="171946" y="213171"/>
                  <a:pt x="209550" y="179487"/>
                  <a:pt x="232966" y="142875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Text 9"/>
          <p:cNvSpPr/>
          <p:nvPr/>
        </p:nvSpPr>
        <p:spPr>
          <a:xfrm>
            <a:off x="812800" y="4673600"/>
            <a:ext cx="234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Healthcare Provision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30200" y="51371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59531" y="27781"/>
                </a:moveTo>
                <a:cubicBezTo>
                  <a:pt x="59531" y="12452"/>
                  <a:pt x="71983" y="0"/>
                  <a:pt x="87313" y="0"/>
                </a:cubicBezTo>
                <a:lnTo>
                  <a:pt x="99219" y="0"/>
                </a:lnTo>
                <a:cubicBezTo>
                  <a:pt x="108000" y="0"/>
                  <a:pt x="115094" y="7094"/>
                  <a:pt x="115094" y="15875"/>
                </a:cubicBezTo>
                <a:lnTo>
                  <a:pt x="115094" y="238125"/>
                </a:lnTo>
                <a:cubicBezTo>
                  <a:pt x="115094" y="246906"/>
                  <a:pt x="108000" y="254000"/>
                  <a:pt x="99219" y="254000"/>
                </a:cubicBezTo>
                <a:lnTo>
                  <a:pt x="83344" y="254000"/>
                </a:lnTo>
                <a:cubicBezTo>
                  <a:pt x="68560" y="254000"/>
                  <a:pt x="56108" y="243880"/>
                  <a:pt x="52586" y="230188"/>
                </a:cubicBezTo>
                <a:cubicBezTo>
                  <a:pt x="52239" y="230188"/>
                  <a:pt x="51941" y="230188"/>
                  <a:pt x="51594" y="230188"/>
                </a:cubicBezTo>
                <a:cubicBezTo>
                  <a:pt x="29666" y="230188"/>
                  <a:pt x="11906" y="212427"/>
                  <a:pt x="11906" y="190500"/>
                </a:cubicBezTo>
                <a:cubicBezTo>
                  <a:pt x="11906" y="181570"/>
                  <a:pt x="14883" y="173335"/>
                  <a:pt x="19844" y="166688"/>
                </a:cubicBezTo>
                <a:cubicBezTo>
                  <a:pt x="10220" y="159445"/>
                  <a:pt x="3969" y="147935"/>
                  <a:pt x="3969" y="134938"/>
                </a:cubicBezTo>
                <a:cubicBezTo>
                  <a:pt x="3969" y="119608"/>
                  <a:pt x="12700" y="106263"/>
                  <a:pt x="25400" y="99665"/>
                </a:cubicBezTo>
                <a:cubicBezTo>
                  <a:pt x="21878" y="93712"/>
                  <a:pt x="19844" y="86767"/>
                  <a:pt x="19844" y="79375"/>
                </a:cubicBezTo>
                <a:cubicBezTo>
                  <a:pt x="19844" y="57448"/>
                  <a:pt x="37604" y="39688"/>
                  <a:pt x="59531" y="39688"/>
                </a:cubicBezTo>
                <a:lnTo>
                  <a:pt x="59531" y="27781"/>
                </a:lnTo>
                <a:close/>
                <a:moveTo>
                  <a:pt x="194469" y="27781"/>
                </a:moveTo>
                <a:lnTo>
                  <a:pt x="194469" y="39688"/>
                </a:lnTo>
                <a:cubicBezTo>
                  <a:pt x="216396" y="39688"/>
                  <a:pt x="234156" y="57448"/>
                  <a:pt x="234156" y="79375"/>
                </a:cubicBezTo>
                <a:cubicBezTo>
                  <a:pt x="234156" y="86816"/>
                  <a:pt x="232122" y="93762"/>
                  <a:pt x="228600" y="99665"/>
                </a:cubicBezTo>
                <a:cubicBezTo>
                  <a:pt x="241350" y="106263"/>
                  <a:pt x="250031" y="119559"/>
                  <a:pt x="250031" y="134938"/>
                </a:cubicBezTo>
                <a:cubicBezTo>
                  <a:pt x="250031" y="147935"/>
                  <a:pt x="243780" y="159445"/>
                  <a:pt x="234156" y="166688"/>
                </a:cubicBezTo>
                <a:cubicBezTo>
                  <a:pt x="239117" y="173335"/>
                  <a:pt x="242094" y="181570"/>
                  <a:pt x="242094" y="190500"/>
                </a:cubicBezTo>
                <a:cubicBezTo>
                  <a:pt x="242094" y="212427"/>
                  <a:pt x="224334" y="230188"/>
                  <a:pt x="202406" y="230188"/>
                </a:cubicBezTo>
                <a:cubicBezTo>
                  <a:pt x="202059" y="230188"/>
                  <a:pt x="201761" y="230188"/>
                  <a:pt x="201414" y="230188"/>
                </a:cubicBezTo>
                <a:cubicBezTo>
                  <a:pt x="197892" y="243880"/>
                  <a:pt x="185440" y="254000"/>
                  <a:pt x="170656" y="254000"/>
                </a:cubicBezTo>
                <a:lnTo>
                  <a:pt x="154781" y="254000"/>
                </a:lnTo>
                <a:cubicBezTo>
                  <a:pt x="146000" y="254000"/>
                  <a:pt x="138906" y="246906"/>
                  <a:pt x="138906" y="238125"/>
                </a:cubicBezTo>
                <a:lnTo>
                  <a:pt x="138906" y="15875"/>
                </a:lnTo>
                <a:cubicBezTo>
                  <a:pt x="138906" y="7094"/>
                  <a:pt x="146000" y="0"/>
                  <a:pt x="154781" y="0"/>
                </a:cubicBezTo>
                <a:lnTo>
                  <a:pt x="166688" y="0"/>
                </a:lnTo>
                <a:cubicBezTo>
                  <a:pt x="182017" y="0"/>
                  <a:pt x="194469" y="12452"/>
                  <a:pt x="194469" y="27781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3" name="Text 11"/>
          <p:cNvSpPr/>
          <p:nvPr/>
        </p:nvSpPr>
        <p:spPr>
          <a:xfrm>
            <a:off x="812800" y="5130800"/>
            <a:ext cx="2971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Consciousness Preservation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797800" y="18542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1219200" y="0"/>
                </a:moveTo>
                <a:lnTo>
                  <a:pt x="1219200" y="0"/>
                </a:lnTo>
                <a:cubicBezTo>
                  <a:pt x="1892095" y="0"/>
                  <a:pt x="2438400" y="546305"/>
                  <a:pt x="2438400" y="1219200"/>
                </a:cubicBezTo>
                <a:lnTo>
                  <a:pt x="2438400" y="1219200"/>
                </a:lnTo>
                <a:cubicBezTo>
                  <a:pt x="2438400" y="1892095"/>
                  <a:pt x="1892095" y="2438400"/>
                  <a:pt x="1219200" y="2438400"/>
                </a:cubicBezTo>
                <a:lnTo>
                  <a:pt x="1219200" y="2438400"/>
                </a:lnTo>
                <a:cubicBezTo>
                  <a:pt x="546305" y="2438400"/>
                  <a:pt x="0" y="1892095"/>
                  <a:pt x="0" y="1219200"/>
                </a:cubicBezTo>
                <a:lnTo>
                  <a:pt x="0" y="1219200"/>
                </a:lnTo>
                <a:cubicBezTo>
                  <a:pt x="0" y="546305"/>
                  <a:pt x="546305" y="0"/>
                  <a:pt x="1219200" y="0"/>
                </a:cubicBezTo>
                <a:close/>
              </a:path>
            </a:pathLst>
          </a:custGeom>
          <a:gradFill rotWithShape="1" flip="none">
            <a:gsLst>
              <a:gs pos="0">
                <a:srgbClr val="C65B49"/>
              </a:gs>
              <a:gs pos="25000">
                <a:srgbClr val="E9792E"/>
              </a:gs>
              <a:gs pos="25000">
                <a:srgbClr val="C65B49"/>
              </a:gs>
              <a:gs pos="100000">
                <a:srgbClr val="E9792E"/>
              </a:gs>
            </a:gsLst>
            <a:lin ang="16200000" scaled="1"/>
          </a:gradFill>
          <a:ln/>
        </p:spPr>
      </p:sp>
      <p:sp>
        <p:nvSpPr>
          <p:cNvPr id="15" name="Shape 13"/>
          <p:cNvSpPr/>
          <p:nvPr/>
        </p:nvSpPr>
        <p:spPr>
          <a:xfrm>
            <a:off x="8001000" y="2057400"/>
            <a:ext cx="2032000" cy="2032000"/>
          </a:xfrm>
          <a:custGeom>
            <a:avLst/>
            <a:gdLst/>
            <a:ahLst/>
            <a:cxnLst/>
            <a:rect l="l" t="t" r="r" b="b"/>
            <a:pathLst>
              <a:path w="2032000" h="2032000">
                <a:moveTo>
                  <a:pt x="1016000" y="0"/>
                </a:moveTo>
                <a:lnTo>
                  <a:pt x="1016000" y="0"/>
                </a:lnTo>
                <a:cubicBezTo>
                  <a:pt x="1576746" y="0"/>
                  <a:pt x="2032000" y="455254"/>
                  <a:pt x="2032000" y="1016000"/>
                </a:cubicBezTo>
                <a:lnTo>
                  <a:pt x="2032000" y="1016000"/>
                </a:lnTo>
                <a:cubicBezTo>
                  <a:pt x="2032000" y="1576746"/>
                  <a:pt x="1576746" y="2032000"/>
                  <a:pt x="1016000" y="2032000"/>
                </a:cubicBezTo>
                <a:lnTo>
                  <a:pt x="1016000" y="2032000"/>
                </a:lnTo>
                <a:cubicBezTo>
                  <a:pt x="455254" y="2032000"/>
                  <a:pt x="0" y="1576746"/>
                  <a:pt x="0" y="1016000"/>
                </a:cubicBezTo>
                <a:lnTo>
                  <a:pt x="0" y="1016000"/>
                </a:lnTo>
                <a:cubicBezTo>
                  <a:pt x="0" y="455254"/>
                  <a:pt x="455254" y="0"/>
                  <a:pt x="1016000" y="0"/>
                </a:cubicBezTo>
                <a:close/>
              </a:path>
            </a:pathLst>
          </a:custGeom>
          <a:solidFill>
            <a:srgbClr val="F8F6F2"/>
          </a:solidFill>
          <a:ln/>
        </p:spPr>
      </p:sp>
      <p:sp>
        <p:nvSpPr>
          <p:cNvPr id="16" name="Text 14"/>
          <p:cNvSpPr/>
          <p:nvPr/>
        </p:nvSpPr>
        <p:spPr>
          <a:xfrm>
            <a:off x="8402042" y="2616200"/>
            <a:ext cx="1739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25%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862491" y="3225800"/>
            <a:ext cx="2311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Universal Dividend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07448" y="4495800"/>
            <a:ext cx="3619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 → Survival → Life</a:t>
            </a:r>
            <a:endParaRPr lang="en-US" sz="1600" dirty="0"/>
          </a:p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Membership → Foundation → Prosperity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838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Land Requirements: 30 to 900 Acres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0" y="14986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zones scale sustainably while maintaining core principles of integration and accessibility.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181350" y="26162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101600" y="0"/>
                </a:moveTo>
                <a:lnTo>
                  <a:pt x="1524000" y="0"/>
                </a:lnTo>
                <a:cubicBezTo>
                  <a:pt x="1580075" y="0"/>
                  <a:pt x="1625600" y="45525"/>
                  <a:pt x="1625600" y="101600"/>
                </a:cubicBezTo>
                <a:lnTo>
                  <a:pt x="1625600" y="1524000"/>
                </a:lnTo>
                <a:cubicBezTo>
                  <a:pt x="1625600" y="1580075"/>
                  <a:pt x="1580075" y="1625600"/>
                  <a:pt x="15240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3408462" y="2921000"/>
            <a:ext cx="1168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</a:t>
            </a:r>
            <a:endParaRPr lang="en-US" sz="1600" dirty="0"/>
          </a:p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Acres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927350" y="4343400"/>
            <a:ext cx="2133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 Zone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927350" y="4648200"/>
            <a:ext cx="213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15 Homes Max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60975" y="3381375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843260" y="347365"/>
                </a:moveTo>
                <a:cubicBezTo>
                  <a:pt x="861864" y="365968"/>
                  <a:pt x="861864" y="396180"/>
                  <a:pt x="843260" y="414784"/>
                </a:cubicBezTo>
                <a:lnTo>
                  <a:pt x="652760" y="605284"/>
                </a:lnTo>
                <a:cubicBezTo>
                  <a:pt x="639068" y="618976"/>
                  <a:pt x="618679" y="622995"/>
                  <a:pt x="600819" y="615553"/>
                </a:cubicBezTo>
                <a:cubicBezTo>
                  <a:pt x="582960" y="608112"/>
                  <a:pt x="571500" y="590699"/>
                  <a:pt x="571500" y="571500"/>
                </a:cubicBezTo>
                <a:lnTo>
                  <a:pt x="571500" y="476250"/>
                </a:lnTo>
                <a:lnTo>
                  <a:pt x="71438" y="476250"/>
                </a:lnTo>
                <a:cubicBezTo>
                  <a:pt x="31998" y="476250"/>
                  <a:pt x="0" y="444252"/>
                  <a:pt x="0" y="404813"/>
                </a:cubicBezTo>
                <a:lnTo>
                  <a:pt x="0" y="357188"/>
                </a:lnTo>
                <a:cubicBezTo>
                  <a:pt x="0" y="317748"/>
                  <a:pt x="31998" y="285750"/>
                  <a:pt x="71438" y="285750"/>
                </a:cubicBezTo>
                <a:lnTo>
                  <a:pt x="571500" y="285750"/>
                </a:lnTo>
                <a:lnTo>
                  <a:pt x="571500" y="190500"/>
                </a:lnTo>
                <a:cubicBezTo>
                  <a:pt x="571500" y="171301"/>
                  <a:pt x="583109" y="153888"/>
                  <a:pt x="600968" y="146447"/>
                </a:cubicBezTo>
                <a:cubicBezTo>
                  <a:pt x="618827" y="139005"/>
                  <a:pt x="639217" y="143173"/>
                  <a:pt x="652909" y="156716"/>
                </a:cubicBezTo>
                <a:lnTo>
                  <a:pt x="843409" y="347216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Shape 9"/>
          <p:cNvSpPr/>
          <p:nvPr/>
        </p:nvSpPr>
        <p:spPr>
          <a:xfrm>
            <a:off x="6572250" y="2209800"/>
            <a:ext cx="2438400" cy="2438400"/>
          </a:xfrm>
          <a:custGeom>
            <a:avLst/>
            <a:gdLst/>
            <a:ahLst/>
            <a:cxnLst/>
            <a:rect l="l" t="t" r="r" b="b"/>
            <a:pathLst>
              <a:path w="2438400" h="2438400">
                <a:moveTo>
                  <a:pt x="101608" y="0"/>
                </a:moveTo>
                <a:lnTo>
                  <a:pt x="2336792" y="0"/>
                </a:lnTo>
                <a:cubicBezTo>
                  <a:pt x="2392908" y="0"/>
                  <a:pt x="2438400" y="45492"/>
                  <a:pt x="2438400" y="101608"/>
                </a:cubicBezTo>
                <a:lnTo>
                  <a:pt x="2438400" y="2336792"/>
                </a:lnTo>
                <a:cubicBezTo>
                  <a:pt x="2438400" y="2392908"/>
                  <a:pt x="2392908" y="2438400"/>
                  <a:pt x="2336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010499" y="2819400"/>
            <a:ext cx="15621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900</a:t>
            </a:r>
            <a:endParaRPr lang="en-US" sz="1600" dirty="0"/>
          </a:p>
          <a:p>
            <a:pPr algn="ctr"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Acres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318250" y="4749800"/>
            <a:ext cx="2946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Expanded Ring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318250" y="5054600"/>
            <a:ext cx="294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Buffer &amp; Integration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54000" y="571500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All development maintains a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2.5 mile walking radius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neurodivergent-first spatial design.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2032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Three-Phase Implementation Roadmap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54000" y="32004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6" name="Shape 4"/>
          <p:cNvSpPr/>
          <p:nvPr/>
        </p:nvSpPr>
        <p:spPr>
          <a:xfrm>
            <a:off x="2133501" y="2794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7" name="Text 5"/>
          <p:cNvSpPr/>
          <p:nvPr/>
        </p:nvSpPr>
        <p:spPr>
          <a:xfrm>
            <a:off x="1879501" y="27940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09600" y="3708400"/>
            <a:ext cx="386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1 (2025-26)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63600" y="4064000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Demonstration projects: Cambridge, Thurrock, and Tech Sector integration.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689501" y="2794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Text 9"/>
          <p:cNvSpPr/>
          <p:nvPr/>
        </p:nvSpPr>
        <p:spPr>
          <a:xfrm>
            <a:off x="5435501" y="27940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165600" y="3708400"/>
            <a:ext cx="386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2 (2026-28)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19600" y="40640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Scaling replication through documentation and framework establishment.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9245501" y="2794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C65B49"/>
          </a:solidFill>
          <a:ln/>
        </p:spPr>
      </p:sp>
      <p:sp>
        <p:nvSpPr>
          <p:cNvPr id="15" name="Text 13"/>
          <p:cNvSpPr/>
          <p:nvPr/>
        </p:nvSpPr>
        <p:spPr>
          <a:xfrm>
            <a:off x="8991501" y="2794000"/>
            <a:ext cx="1320800" cy="812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721600" y="3708400"/>
            <a:ext cx="386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Phase 3 (2028+)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975600" y="4064000"/>
            <a:ext cx="335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Global constitutional export, creating planetary resilience networks.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Dystopia to Constitutional Healing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574800"/>
            <a:ext cx="6045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Addressing 'My Dystopia'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2352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consciousness degradation to constitutional healing. The 'Album Architecture' documents the trauma; OBINexus provides the solution.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33528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Album 1: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"And the Cycle Repeats" (Systemic Degradation)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4000" y="37592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06C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Album 2: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"And the Cycle Continues" (Institutional Patterns)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54000" y="4165600"/>
            <a:ext cx="553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Album 3: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"And the Cycle Transcends" (OBINexus Solution)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54000" y="4673600"/>
            <a:ext cx="5537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Status: Currently being composed in OBINexus Homes. If you're building, you already have access.</a:t>
            </a:r>
            <a:endParaRPr lang="en-US" sz="1600" dirty="0"/>
          </a:p>
        </p:txBody>
      </p:sp>
      <p:pic>
        <p:nvPicPr>
          <p:cNvPr id="10" name="Image 0" descr="https://kimi-web-img.moonshot.cn/img/thumbs.dreamstime.com/9e3e529c7c3a54d069f3c3a98b8931acaf42c482.jpg">    </p:cNvPr>
          <p:cNvPicPr>
            <a:picLocks noChangeAspect="1"/>
          </p:cNvPicPr>
          <p:nvPr/>
        </p:nvPicPr>
        <p:blipFill>
          <a:blip r:embed="rId1"/>
          <a:srcRect l="21624" r="21624" t="0" b="0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59385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OpenSense Framework: Three Access Axes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0" y="235585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constitutional zones that serve consciousness, not control it.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972667" y="328295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228600" y="38100"/>
                </a:moveTo>
                <a:cubicBezTo>
                  <a:pt x="186571" y="38100"/>
                  <a:pt x="152400" y="72271"/>
                  <a:pt x="152400" y="114300"/>
                </a:cubicBezTo>
                <a:lnTo>
                  <a:pt x="152400" y="190500"/>
                </a:lnTo>
                <a:lnTo>
                  <a:pt x="381000" y="190500"/>
                </a:lnTo>
                <a:cubicBezTo>
                  <a:pt x="423029" y="190500"/>
                  <a:pt x="457200" y="224671"/>
                  <a:pt x="457200" y="266700"/>
                </a:cubicBezTo>
                <a:lnTo>
                  <a:pt x="457200" y="533400"/>
                </a:lnTo>
                <a:cubicBezTo>
                  <a:pt x="457200" y="575429"/>
                  <a:pt x="423029" y="609600"/>
                  <a:pt x="381000" y="609600"/>
                </a:cubicBezTo>
                <a:lnTo>
                  <a:pt x="76200" y="609600"/>
                </a:lnTo>
                <a:cubicBezTo>
                  <a:pt x="34171" y="609600"/>
                  <a:pt x="0" y="575429"/>
                  <a:pt x="0" y="533400"/>
                </a:cubicBezTo>
                <a:lnTo>
                  <a:pt x="0" y="266700"/>
                </a:lnTo>
                <a:cubicBezTo>
                  <a:pt x="0" y="224671"/>
                  <a:pt x="34171" y="190500"/>
                  <a:pt x="76200" y="190500"/>
                </a:cubicBezTo>
                <a:lnTo>
                  <a:pt x="76200" y="114300"/>
                </a:lnTo>
                <a:cubicBezTo>
                  <a:pt x="76200" y="30123"/>
                  <a:pt x="144423" y="-38100"/>
                  <a:pt x="228600" y="-38100"/>
                </a:cubicBezTo>
                <a:cubicBezTo>
                  <a:pt x="304205" y="-38100"/>
                  <a:pt x="366832" y="16788"/>
                  <a:pt x="378857" y="88940"/>
                </a:cubicBezTo>
                <a:cubicBezTo>
                  <a:pt x="382310" y="109657"/>
                  <a:pt x="368379" y="129302"/>
                  <a:pt x="347543" y="132874"/>
                </a:cubicBezTo>
                <a:cubicBezTo>
                  <a:pt x="326708" y="136446"/>
                  <a:pt x="307181" y="122396"/>
                  <a:pt x="303609" y="101560"/>
                </a:cubicBezTo>
                <a:cubicBezTo>
                  <a:pt x="297656" y="65603"/>
                  <a:pt x="266343" y="38100"/>
                  <a:pt x="228600" y="38100"/>
                </a:cubicBezTo>
                <a:close/>
                <a:moveTo>
                  <a:pt x="276225" y="428625"/>
                </a:moveTo>
                <a:cubicBezTo>
                  <a:pt x="292060" y="428625"/>
                  <a:pt x="304800" y="415885"/>
                  <a:pt x="304800" y="400050"/>
                </a:cubicBezTo>
                <a:cubicBezTo>
                  <a:pt x="304800" y="384215"/>
                  <a:pt x="292060" y="371475"/>
                  <a:pt x="276225" y="371475"/>
                </a:cubicBezTo>
                <a:lnTo>
                  <a:pt x="180975" y="371475"/>
                </a:lnTo>
                <a:cubicBezTo>
                  <a:pt x="165140" y="371475"/>
                  <a:pt x="152400" y="384215"/>
                  <a:pt x="152400" y="400050"/>
                </a:cubicBezTo>
                <a:cubicBezTo>
                  <a:pt x="152400" y="415885"/>
                  <a:pt x="165140" y="428625"/>
                  <a:pt x="180975" y="428625"/>
                </a:cubicBezTo>
                <a:lnTo>
                  <a:pt x="276225" y="428625"/>
                </a:ln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7" name="Text 5"/>
          <p:cNvSpPr/>
          <p:nvPr/>
        </p:nvSpPr>
        <p:spPr>
          <a:xfrm>
            <a:off x="203200" y="4095750"/>
            <a:ext cx="400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 Access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57200" y="455295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Public constitutional frameworks and transparent governance for all.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753001" y="328295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32899" y="36909"/>
                </a:moveTo>
                <a:cubicBezTo>
                  <a:pt x="316111" y="13692"/>
                  <a:pt x="289203" y="0"/>
                  <a:pt x="260628" y="0"/>
                </a:cubicBezTo>
                <a:cubicBezTo>
                  <a:pt x="211336" y="0"/>
                  <a:pt x="171450" y="39886"/>
                  <a:pt x="171450" y="89178"/>
                </a:cubicBezTo>
                <a:lnTo>
                  <a:pt x="171450" y="92035"/>
                </a:lnTo>
                <a:cubicBezTo>
                  <a:pt x="171450" y="168712"/>
                  <a:pt x="269081" y="250865"/>
                  <a:pt x="316944" y="286464"/>
                </a:cubicBezTo>
                <a:cubicBezTo>
                  <a:pt x="332423" y="298013"/>
                  <a:pt x="353258" y="298013"/>
                  <a:pt x="368737" y="286464"/>
                </a:cubicBezTo>
                <a:cubicBezTo>
                  <a:pt x="416600" y="250746"/>
                  <a:pt x="514231" y="168712"/>
                  <a:pt x="514231" y="92035"/>
                </a:cubicBezTo>
                <a:lnTo>
                  <a:pt x="514231" y="89178"/>
                </a:lnTo>
                <a:cubicBezTo>
                  <a:pt x="514231" y="39886"/>
                  <a:pt x="474345" y="0"/>
                  <a:pt x="425053" y="0"/>
                </a:cubicBezTo>
                <a:cubicBezTo>
                  <a:pt x="396478" y="0"/>
                  <a:pt x="369570" y="13692"/>
                  <a:pt x="352782" y="36909"/>
                </a:cubicBezTo>
                <a:lnTo>
                  <a:pt x="342900" y="50840"/>
                </a:lnTo>
                <a:lnTo>
                  <a:pt x="332899" y="36909"/>
                </a:lnTo>
                <a:close/>
                <a:moveTo>
                  <a:pt x="130135" y="406598"/>
                </a:moveTo>
                <a:lnTo>
                  <a:pt x="79415" y="457200"/>
                </a:lnTo>
                <a:lnTo>
                  <a:pt x="38100" y="457200"/>
                </a:lnTo>
                <a:cubicBezTo>
                  <a:pt x="17026" y="457200"/>
                  <a:pt x="0" y="474226"/>
                  <a:pt x="0" y="495300"/>
                </a:cubicBezTo>
                <a:lnTo>
                  <a:pt x="0" y="571500"/>
                </a:lnTo>
                <a:cubicBezTo>
                  <a:pt x="0" y="592574"/>
                  <a:pt x="17026" y="609600"/>
                  <a:pt x="38100" y="609600"/>
                </a:cubicBezTo>
                <a:lnTo>
                  <a:pt x="419695" y="609600"/>
                </a:lnTo>
                <a:cubicBezTo>
                  <a:pt x="454223" y="609600"/>
                  <a:pt x="487918" y="598527"/>
                  <a:pt x="515779" y="578048"/>
                </a:cubicBezTo>
                <a:lnTo>
                  <a:pt x="666512" y="466963"/>
                </a:lnTo>
                <a:cubicBezTo>
                  <a:pt x="687705" y="451366"/>
                  <a:pt x="692229" y="421600"/>
                  <a:pt x="676632" y="400407"/>
                </a:cubicBezTo>
                <a:cubicBezTo>
                  <a:pt x="661035" y="379214"/>
                  <a:pt x="631269" y="374690"/>
                  <a:pt x="610076" y="390287"/>
                </a:cubicBezTo>
                <a:lnTo>
                  <a:pt x="467439" y="495300"/>
                </a:lnTo>
                <a:lnTo>
                  <a:pt x="333375" y="495300"/>
                </a:lnTo>
                <a:cubicBezTo>
                  <a:pt x="317540" y="495300"/>
                  <a:pt x="304800" y="482560"/>
                  <a:pt x="304800" y="466725"/>
                </a:cubicBezTo>
                <a:cubicBezTo>
                  <a:pt x="304800" y="450890"/>
                  <a:pt x="317540" y="438150"/>
                  <a:pt x="333375" y="438150"/>
                </a:cubicBezTo>
                <a:lnTo>
                  <a:pt x="419100" y="438150"/>
                </a:lnTo>
                <a:cubicBezTo>
                  <a:pt x="440174" y="438150"/>
                  <a:pt x="457200" y="421124"/>
                  <a:pt x="457200" y="400050"/>
                </a:cubicBezTo>
                <a:cubicBezTo>
                  <a:pt x="457200" y="378976"/>
                  <a:pt x="440174" y="361950"/>
                  <a:pt x="419100" y="361950"/>
                </a:cubicBezTo>
                <a:lnTo>
                  <a:pt x="237887" y="361950"/>
                </a:lnTo>
                <a:cubicBezTo>
                  <a:pt x="197525" y="361950"/>
                  <a:pt x="158710" y="378023"/>
                  <a:pt x="130135" y="406598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0" name="Text 8"/>
          <p:cNvSpPr/>
          <p:nvPr/>
        </p:nvSpPr>
        <p:spPr>
          <a:xfrm>
            <a:off x="4097834" y="4095750"/>
            <a:ext cx="400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 Reach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351834" y="455295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engagement protocols and cultural preservation initiatives.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9685734" y="32829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0" y="304800"/>
                </a:moveTo>
                <a:cubicBezTo>
                  <a:pt x="0" y="136576"/>
                  <a:pt x="136576" y="0"/>
                  <a:pt x="304800" y="0"/>
                </a:cubicBezTo>
                <a:cubicBezTo>
                  <a:pt x="473024" y="0"/>
                  <a:pt x="609600" y="136576"/>
                  <a:pt x="609600" y="304800"/>
                </a:cubicBezTo>
                <a:cubicBezTo>
                  <a:pt x="609600" y="473024"/>
                  <a:pt x="473024" y="609600"/>
                  <a:pt x="304800" y="609600"/>
                </a:cubicBezTo>
                <a:cubicBezTo>
                  <a:pt x="136576" y="609600"/>
                  <a:pt x="0" y="473024"/>
                  <a:pt x="0" y="304800"/>
                </a:cubicBezTo>
                <a:close/>
                <a:moveTo>
                  <a:pt x="192286" y="202287"/>
                </a:moveTo>
                <a:cubicBezTo>
                  <a:pt x="177760" y="196096"/>
                  <a:pt x="160973" y="202763"/>
                  <a:pt x="154781" y="217289"/>
                </a:cubicBezTo>
                <a:cubicBezTo>
                  <a:pt x="148590" y="231815"/>
                  <a:pt x="155258" y="248603"/>
                  <a:pt x="169783" y="254794"/>
                </a:cubicBezTo>
                <a:lnTo>
                  <a:pt x="183952" y="260866"/>
                </a:lnTo>
                <a:cubicBezTo>
                  <a:pt x="204549" y="269677"/>
                  <a:pt x="225862" y="276225"/>
                  <a:pt x="247769" y="280273"/>
                </a:cubicBezTo>
                <a:lnTo>
                  <a:pt x="247769" y="339923"/>
                </a:lnTo>
                <a:cubicBezTo>
                  <a:pt x="247769" y="345043"/>
                  <a:pt x="246936" y="350163"/>
                  <a:pt x="245269" y="354925"/>
                </a:cubicBezTo>
                <a:lnTo>
                  <a:pt x="211098" y="457438"/>
                </a:lnTo>
                <a:cubicBezTo>
                  <a:pt x="206097" y="472440"/>
                  <a:pt x="214193" y="488633"/>
                  <a:pt x="229195" y="493633"/>
                </a:cubicBezTo>
                <a:cubicBezTo>
                  <a:pt x="244197" y="498634"/>
                  <a:pt x="260390" y="490538"/>
                  <a:pt x="265390" y="475536"/>
                </a:cubicBezTo>
                <a:lnTo>
                  <a:pt x="294442" y="388382"/>
                </a:lnTo>
                <a:cubicBezTo>
                  <a:pt x="295989" y="383858"/>
                  <a:pt x="300157" y="380762"/>
                  <a:pt x="304919" y="380762"/>
                </a:cubicBezTo>
                <a:cubicBezTo>
                  <a:pt x="309682" y="380762"/>
                  <a:pt x="313968" y="383858"/>
                  <a:pt x="315397" y="388382"/>
                </a:cubicBezTo>
                <a:lnTo>
                  <a:pt x="344448" y="475536"/>
                </a:lnTo>
                <a:cubicBezTo>
                  <a:pt x="349448" y="490538"/>
                  <a:pt x="365641" y="498634"/>
                  <a:pt x="380643" y="493633"/>
                </a:cubicBezTo>
                <a:cubicBezTo>
                  <a:pt x="395645" y="488633"/>
                  <a:pt x="403622" y="472678"/>
                  <a:pt x="398621" y="457676"/>
                </a:cubicBezTo>
                <a:lnTo>
                  <a:pt x="364450" y="355163"/>
                </a:lnTo>
                <a:cubicBezTo>
                  <a:pt x="362783" y="350282"/>
                  <a:pt x="361950" y="345281"/>
                  <a:pt x="361950" y="340162"/>
                </a:cubicBezTo>
                <a:lnTo>
                  <a:pt x="361950" y="280511"/>
                </a:lnTo>
                <a:cubicBezTo>
                  <a:pt x="383858" y="276344"/>
                  <a:pt x="405170" y="269915"/>
                  <a:pt x="425768" y="261104"/>
                </a:cubicBezTo>
                <a:lnTo>
                  <a:pt x="439936" y="255032"/>
                </a:lnTo>
                <a:cubicBezTo>
                  <a:pt x="454462" y="248841"/>
                  <a:pt x="461129" y="232053"/>
                  <a:pt x="454938" y="217527"/>
                </a:cubicBezTo>
                <a:cubicBezTo>
                  <a:pt x="448747" y="203002"/>
                  <a:pt x="431959" y="196334"/>
                  <a:pt x="417433" y="202525"/>
                </a:cubicBezTo>
                <a:lnTo>
                  <a:pt x="403265" y="208359"/>
                </a:lnTo>
                <a:cubicBezTo>
                  <a:pt x="372189" y="221694"/>
                  <a:pt x="338733" y="228600"/>
                  <a:pt x="304800" y="228600"/>
                </a:cubicBezTo>
                <a:cubicBezTo>
                  <a:pt x="270867" y="228600"/>
                  <a:pt x="237530" y="221694"/>
                  <a:pt x="206335" y="208359"/>
                </a:cubicBezTo>
                <a:lnTo>
                  <a:pt x="192167" y="202287"/>
                </a:lnTo>
                <a:close/>
                <a:moveTo>
                  <a:pt x="304800" y="190500"/>
                </a:moveTo>
                <a:cubicBezTo>
                  <a:pt x="331085" y="190500"/>
                  <a:pt x="352425" y="169160"/>
                  <a:pt x="352425" y="142875"/>
                </a:cubicBezTo>
                <a:cubicBezTo>
                  <a:pt x="352425" y="116590"/>
                  <a:pt x="331085" y="95250"/>
                  <a:pt x="304800" y="95250"/>
                </a:cubicBezTo>
                <a:cubicBezTo>
                  <a:pt x="278515" y="95250"/>
                  <a:pt x="257175" y="116590"/>
                  <a:pt x="257175" y="142875"/>
                </a:cubicBezTo>
                <a:cubicBezTo>
                  <a:pt x="257175" y="169160"/>
                  <a:pt x="278515" y="190500"/>
                  <a:pt x="304800" y="190500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3" name="Text 11"/>
          <p:cNvSpPr/>
          <p:nvPr/>
        </p:nvSpPr>
        <p:spPr>
          <a:xfrm>
            <a:off x="7992467" y="4095750"/>
            <a:ext cx="4000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Open Sensory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246467" y="4552950"/>
            <a:ext cx="3492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Neurodivergent-first interfaces ensuring accessibility for all neurological patterns.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965200"/>
            <a:ext cx="5435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Market Opportunity &amp; Competitive Edge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0828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target markets failed by traditional systems, offering a unique, antifragile alternative.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79400" y="3098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94734" y="2024"/>
                </a:moveTo>
                <a:cubicBezTo>
                  <a:pt x="98901" y="-675"/>
                  <a:pt x="104299" y="-675"/>
                  <a:pt x="108466" y="2024"/>
                </a:cubicBezTo>
                <a:lnTo>
                  <a:pt x="197366" y="59174"/>
                </a:lnTo>
                <a:cubicBezTo>
                  <a:pt x="202089" y="62230"/>
                  <a:pt x="204272" y="68024"/>
                  <a:pt x="202684" y="73422"/>
                </a:cubicBezTo>
                <a:cubicBezTo>
                  <a:pt x="201097" y="78819"/>
                  <a:pt x="196136" y="82550"/>
                  <a:pt x="190500" y="82550"/>
                </a:cubicBezTo>
                <a:lnTo>
                  <a:pt x="177800" y="82550"/>
                </a:lnTo>
                <a:lnTo>
                  <a:pt x="177800" y="165100"/>
                </a:lnTo>
                <a:lnTo>
                  <a:pt x="198120" y="180340"/>
                </a:lnTo>
                <a:cubicBezTo>
                  <a:pt x="201335" y="182721"/>
                  <a:pt x="203200" y="186492"/>
                  <a:pt x="203200" y="190500"/>
                </a:cubicBezTo>
                <a:cubicBezTo>
                  <a:pt x="203200" y="197525"/>
                  <a:pt x="197525" y="203200"/>
                  <a:pt x="190500" y="203200"/>
                </a:cubicBezTo>
                <a:lnTo>
                  <a:pt x="12700" y="203200"/>
                </a:lnTo>
                <a:cubicBezTo>
                  <a:pt x="5675" y="203200"/>
                  <a:pt x="0" y="197525"/>
                  <a:pt x="0" y="190500"/>
                </a:cubicBezTo>
                <a:cubicBezTo>
                  <a:pt x="0" y="186492"/>
                  <a:pt x="1865" y="182721"/>
                  <a:pt x="5080" y="180340"/>
                </a:cubicBezTo>
                <a:lnTo>
                  <a:pt x="25400" y="165100"/>
                </a:lnTo>
                <a:lnTo>
                  <a:pt x="25400" y="165100"/>
                </a:lnTo>
                <a:lnTo>
                  <a:pt x="25400" y="82550"/>
                </a:lnTo>
                <a:lnTo>
                  <a:pt x="12700" y="82550"/>
                </a:lnTo>
                <a:cubicBezTo>
                  <a:pt x="7064" y="82550"/>
                  <a:pt x="2103" y="78819"/>
                  <a:pt x="516" y="73422"/>
                </a:cubicBezTo>
                <a:cubicBezTo>
                  <a:pt x="-1072" y="68024"/>
                  <a:pt x="1111" y="62190"/>
                  <a:pt x="5834" y="59174"/>
                </a:cubicBezTo>
                <a:lnTo>
                  <a:pt x="94734" y="2024"/>
                </a:lnTo>
                <a:close/>
                <a:moveTo>
                  <a:pt x="133350" y="82550"/>
                </a:moveTo>
                <a:lnTo>
                  <a:pt x="133350" y="165100"/>
                </a:lnTo>
                <a:lnTo>
                  <a:pt x="158750" y="165100"/>
                </a:lnTo>
                <a:lnTo>
                  <a:pt x="158750" y="82550"/>
                </a:lnTo>
                <a:lnTo>
                  <a:pt x="133350" y="82550"/>
                </a:lnTo>
                <a:close/>
                <a:moveTo>
                  <a:pt x="88900" y="165100"/>
                </a:moveTo>
                <a:lnTo>
                  <a:pt x="114300" y="165100"/>
                </a:lnTo>
                <a:lnTo>
                  <a:pt x="114300" y="82550"/>
                </a:lnTo>
                <a:lnTo>
                  <a:pt x="88900" y="82550"/>
                </a:lnTo>
                <a:lnTo>
                  <a:pt x="88900" y="165100"/>
                </a:lnTo>
                <a:close/>
                <a:moveTo>
                  <a:pt x="44450" y="82550"/>
                </a:moveTo>
                <a:lnTo>
                  <a:pt x="44450" y="165100"/>
                </a:lnTo>
                <a:lnTo>
                  <a:pt x="69850" y="165100"/>
                </a:lnTo>
                <a:lnTo>
                  <a:pt x="69850" y="82550"/>
                </a:lnTo>
                <a:lnTo>
                  <a:pt x="44450" y="82550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7" name="Text 5"/>
          <p:cNvSpPr/>
          <p:nvPr/>
        </p:nvSpPr>
        <p:spPr>
          <a:xfrm>
            <a:off x="609600" y="29972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Failed Councils: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£700M mismanagement cases needing governance replacement.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96962" y="3860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127000"/>
                </a:moveTo>
                <a:lnTo>
                  <a:pt x="9723" y="127000"/>
                </a:lnTo>
                <a:cubicBezTo>
                  <a:pt x="-159" y="127000"/>
                  <a:pt x="-6231" y="116245"/>
                  <a:pt x="-1151" y="107752"/>
                </a:cubicBezTo>
                <a:lnTo>
                  <a:pt x="19844" y="72747"/>
                </a:lnTo>
                <a:cubicBezTo>
                  <a:pt x="23297" y="66993"/>
                  <a:pt x="29488" y="63500"/>
                  <a:pt x="36195" y="63500"/>
                </a:cubicBezTo>
                <a:lnTo>
                  <a:pt x="73898" y="63500"/>
                </a:lnTo>
                <a:cubicBezTo>
                  <a:pt x="104100" y="12343"/>
                  <a:pt x="149146" y="9763"/>
                  <a:pt x="179268" y="14168"/>
                </a:cubicBezTo>
                <a:cubicBezTo>
                  <a:pt x="184348" y="14923"/>
                  <a:pt x="188317" y="18891"/>
                  <a:pt x="189032" y="23932"/>
                </a:cubicBezTo>
                <a:cubicBezTo>
                  <a:pt x="193437" y="54054"/>
                  <a:pt x="190857" y="99100"/>
                  <a:pt x="139700" y="129302"/>
                </a:cubicBezTo>
                <a:lnTo>
                  <a:pt x="139700" y="167005"/>
                </a:lnTo>
                <a:cubicBezTo>
                  <a:pt x="139700" y="173712"/>
                  <a:pt x="136208" y="179903"/>
                  <a:pt x="130453" y="183356"/>
                </a:cubicBezTo>
                <a:lnTo>
                  <a:pt x="95448" y="204351"/>
                </a:lnTo>
                <a:cubicBezTo>
                  <a:pt x="86995" y="209431"/>
                  <a:pt x="76200" y="203319"/>
                  <a:pt x="76200" y="193477"/>
                </a:cubicBezTo>
                <a:lnTo>
                  <a:pt x="76200" y="152400"/>
                </a:lnTo>
                <a:cubicBezTo>
                  <a:pt x="76200" y="138390"/>
                  <a:pt x="64810" y="127000"/>
                  <a:pt x="50800" y="127000"/>
                </a:cubicBezTo>
                <a:lnTo>
                  <a:pt x="50760" y="127000"/>
                </a:lnTo>
                <a:close/>
                <a:moveTo>
                  <a:pt x="158750" y="63500"/>
                </a:moveTo>
                <a:cubicBezTo>
                  <a:pt x="158750" y="52986"/>
                  <a:pt x="150214" y="44450"/>
                  <a:pt x="139700" y="44450"/>
                </a:cubicBezTo>
                <a:cubicBezTo>
                  <a:pt x="129186" y="44450"/>
                  <a:pt x="120650" y="52986"/>
                  <a:pt x="120650" y="63500"/>
                </a:cubicBezTo>
                <a:cubicBezTo>
                  <a:pt x="120650" y="74014"/>
                  <a:pt x="129186" y="82550"/>
                  <a:pt x="139700" y="82550"/>
                </a:cubicBezTo>
                <a:cubicBezTo>
                  <a:pt x="150214" y="82550"/>
                  <a:pt x="158750" y="74014"/>
                  <a:pt x="158750" y="6350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9" name="Text 7"/>
          <p:cNvSpPr/>
          <p:nvPr/>
        </p:nvSpPr>
        <p:spPr>
          <a:xfrm>
            <a:off x="644823" y="3759200"/>
            <a:ext cx="5041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 Campuses: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Housing crises for companies like SpaceX.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79400" y="4622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7910" y="8017"/>
                </a:moveTo>
                <a:cubicBezTo>
                  <a:pt x="104021" y="5794"/>
                  <a:pt x="99219" y="5794"/>
                  <a:pt x="95290" y="8017"/>
                </a:cubicBezTo>
                <a:lnTo>
                  <a:pt x="6390" y="58817"/>
                </a:lnTo>
                <a:cubicBezTo>
                  <a:pt x="1389" y="61674"/>
                  <a:pt x="-1072" y="67548"/>
                  <a:pt x="397" y="73104"/>
                </a:cubicBezTo>
                <a:cubicBezTo>
                  <a:pt x="1865" y="78661"/>
                  <a:pt x="6945" y="82550"/>
                  <a:pt x="12700" y="82550"/>
                </a:cubicBezTo>
                <a:lnTo>
                  <a:pt x="25400" y="82550"/>
                </a:lnTo>
                <a:lnTo>
                  <a:pt x="25400" y="165100"/>
                </a:lnTo>
                <a:lnTo>
                  <a:pt x="25400" y="165100"/>
                </a:lnTo>
                <a:lnTo>
                  <a:pt x="5080" y="180340"/>
                </a:lnTo>
                <a:cubicBezTo>
                  <a:pt x="1865" y="182721"/>
                  <a:pt x="0" y="186492"/>
                  <a:pt x="0" y="190500"/>
                </a:cubicBezTo>
                <a:cubicBezTo>
                  <a:pt x="0" y="197525"/>
                  <a:pt x="5675" y="203200"/>
                  <a:pt x="12700" y="203200"/>
                </a:cubicBezTo>
                <a:lnTo>
                  <a:pt x="190500" y="203200"/>
                </a:lnTo>
                <a:cubicBezTo>
                  <a:pt x="197525" y="203200"/>
                  <a:pt x="203200" y="197525"/>
                  <a:pt x="203200" y="190500"/>
                </a:cubicBezTo>
                <a:cubicBezTo>
                  <a:pt x="203200" y="186492"/>
                  <a:pt x="201335" y="182721"/>
                  <a:pt x="198120" y="180340"/>
                </a:cubicBezTo>
                <a:lnTo>
                  <a:pt x="177800" y="165100"/>
                </a:lnTo>
                <a:lnTo>
                  <a:pt x="177800" y="82550"/>
                </a:lnTo>
                <a:lnTo>
                  <a:pt x="190500" y="82550"/>
                </a:lnTo>
                <a:cubicBezTo>
                  <a:pt x="196255" y="82550"/>
                  <a:pt x="201295" y="78661"/>
                  <a:pt x="202763" y="73104"/>
                </a:cubicBezTo>
                <a:cubicBezTo>
                  <a:pt x="204232" y="67548"/>
                  <a:pt x="201771" y="61674"/>
                  <a:pt x="196771" y="58817"/>
                </a:cubicBezTo>
                <a:lnTo>
                  <a:pt x="107871" y="8017"/>
                </a:lnTo>
                <a:close/>
                <a:moveTo>
                  <a:pt x="158750" y="82550"/>
                </a:moveTo>
                <a:lnTo>
                  <a:pt x="158750" y="165100"/>
                </a:lnTo>
                <a:lnTo>
                  <a:pt x="133350" y="165100"/>
                </a:lnTo>
                <a:lnTo>
                  <a:pt x="133350" y="82550"/>
                </a:lnTo>
                <a:lnTo>
                  <a:pt x="158750" y="82550"/>
                </a:lnTo>
                <a:close/>
                <a:moveTo>
                  <a:pt x="114300" y="82550"/>
                </a:moveTo>
                <a:lnTo>
                  <a:pt x="114300" y="165100"/>
                </a:lnTo>
                <a:lnTo>
                  <a:pt x="88900" y="165100"/>
                </a:lnTo>
                <a:lnTo>
                  <a:pt x="88900" y="82550"/>
                </a:lnTo>
                <a:lnTo>
                  <a:pt x="114300" y="82550"/>
                </a:lnTo>
                <a:close/>
                <a:moveTo>
                  <a:pt x="69850" y="82550"/>
                </a:moveTo>
                <a:lnTo>
                  <a:pt x="69850" y="165100"/>
                </a:lnTo>
                <a:lnTo>
                  <a:pt x="44450" y="165100"/>
                </a:lnTo>
                <a:lnTo>
                  <a:pt x="44450" y="82550"/>
                </a:lnTo>
                <a:lnTo>
                  <a:pt x="69850" y="82550"/>
                </a:lnTo>
                <a:close/>
                <a:moveTo>
                  <a:pt x="101600" y="38100"/>
                </a:moveTo>
                <a:cubicBezTo>
                  <a:pt x="108609" y="38100"/>
                  <a:pt x="114300" y="43791"/>
                  <a:pt x="114300" y="50800"/>
                </a:cubicBezTo>
                <a:cubicBezTo>
                  <a:pt x="114300" y="57809"/>
                  <a:pt x="108609" y="63500"/>
                  <a:pt x="101600" y="63500"/>
                </a:cubicBezTo>
                <a:cubicBezTo>
                  <a:pt x="94591" y="63500"/>
                  <a:pt x="88900" y="57809"/>
                  <a:pt x="88900" y="50800"/>
                </a:cubicBezTo>
                <a:cubicBezTo>
                  <a:pt x="88900" y="43791"/>
                  <a:pt x="94591" y="38100"/>
                  <a:pt x="101600" y="3810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Text 9"/>
          <p:cNvSpPr/>
          <p:nvPr/>
        </p:nvSpPr>
        <p:spPr>
          <a:xfrm>
            <a:off x="609600" y="45212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University Towns: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PhD student housing shortages (e.g., Cambridge).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279400" y="5384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47625" y="22225"/>
                </a:moveTo>
                <a:cubicBezTo>
                  <a:pt x="47625" y="9962"/>
                  <a:pt x="57587" y="0"/>
                  <a:pt x="69850" y="0"/>
                </a:cubicBezTo>
                <a:lnTo>
                  <a:pt x="79375" y="0"/>
                </a:lnTo>
                <a:cubicBezTo>
                  <a:pt x="86400" y="0"/>
                  <a:pt x="92075" y="5675"/>
                  <a:pt x="92075" y="12700"/>
                </a:cubicBezTo>
                <a:lnTo>
                  <a:pt x="92075" y="190500"/>
                </a:lnTo>
                <a:cubicBezTo>
                  <a:pt x="92075" y="197525"/>
                  <a:pt x="86400" y="203200"/>
                  <a:pt x="79375" y="203200"/>
                </a:cubicBezTo>
                <a:lnTo>
                  <a:pt x="66675" y="203200"/>
                </a:lnTo>
                <a:cubicBezTo>
                  <a:pt x="54848" y="203200"/>
                  <a:pt x="44887" y="195104"/>
                  <a:pt x="42069" y="184150"/>
                </a:cubicBezTo>
                <a:cubicBezTo>
                  <a:pt x="41791" y="184150"/>
                  <a:pt x="41553" y="184150"/>
                  <a:pt x="41275" y="184150"/>
                </a:cubicBezTo>
                <a:cubicBezTo>
                  <a:pt x="23733" y="184150"/>
                  <a:pt x="9525" y="169942"/>
                  <a:pt x="9525" y="152400"/>
                </a:cubicBezTo>
                <a:cubicBezTo>
                  <a:pt x="9525" y="145256"/>
                  <a:pt x="11906" y="138668"/>
                  <a:pt x="15875" y="133350"/>
                </a:cubicBezTo>
                <a:cubicBezTo>
                  <a:pt x="8176" y="127556"/>
                  <a:pt x="3175" y="118348"/>
                  <a:pt x="3175" y="107950"/>
                </a:cubicBezTo>
                <a:cubicBezTo>
                  <a:pt x="3175" y="95687"/>
                  <a:pt x="10160" y="85011"/>
                  <a:pt x="20320" y="79732"/>
                </a:cubicBezTo>
                <a:cubicBezTo>
                  <a:pt x="17502" y="74970"/>
                  <a:pt x="15875" y="69413"/>
                  <a:pt x="15875" y="63500"/>
                </a:cubicBezTo>
                <a:cubicBezTo>
                  <a:pt x="15875" y="45958"/>
                  <a:pt x="30083" y="31750"/>
                  <a:pt x="47625" y="31750"/>
                </a:cubicBezTo>
                <a:lnTo>
                  <a:pt x="47625" y="22225"/>
                </a:lnTo>
                <a:close/>
                <a:moveTo>
                  <a:pt x="155575" y="22225"/>
                </a:moveTo>
                <a:lnTo>
                  <a:pt x="155575" y="31750"/>
                </a:lnTo>
                <a:cubicBezTo>
                  <a:pt x="173117" y="31750"/>
                  <a:pt x="187325" y="45958"/>
                  <a:pt x="187325" y="63500"/>
                </a:cubicBezTo>
                <a:cubicBezTo>
                  <a:pt x="187325" y="69453"/>
                  <a:pt x="185698" y="75009"/>
                  <a:pt x="182880" y="79732"/>
                </a:cubicBezTo>
                <a:cubicBezTo>
                  <a:pt x="193080" y="85011"/>
                  <a:pt x="200025" y="95647"/>
                  <a:pt x="200025" y="107950"/>
                </a:cubicBezTo>
                <a:cubicBezTo>
                  <a:pt x="200025" y="118348"/>
                  <a:pt x="195024" y="127556"/>
                  <a:pt x="187325" y="133350"/>
                </a:cubicBezTo>
                <a:cubicBezTo>
                  <a:pt x="191294" y="138668"/>
                  <a:pt x="193675" y="145256"/>
                  <a:pt x="193675" y="152400"/>
                </a:cubicBezTo>
                <a:cubicBezTo>
                  <a:pt x="193675" y="169942"/>
                  <a:pt x="179467" y="184150"/>
                  <a:pt x="161925" y="184150"/>
                </a:cubicBezTo>
                <a:cubicBezTo>
                  <a:pt x="161647" y="184150"/>
                  <a:pt x="161409" y="184150"/>
                  <a:pt x="161131" y="184150"/>
                </a:cubicBezTo>
                <a:cubicBezTo>
                  <a:pt x="158313" y="195104"/>
                  <a:pt x="148352" y="203200"/>
                  <a:pt x="136525" y="203200"/>
                </a:cubicBezTo>
                <a:lnTo>
                  <a:pt x="123825" y="203200"/>
                </a:lnTo>
                <a:cubicBezTo>
                  <a:pt x="116800" y="203200"/>
                  <a:pt x="111125" y="197525"/>
                  <a:pt x="111125" y="190500"/>
                </a:cubicBezTo>
                <a:lnTo>
                  <a:pt x="111125" y="12700"/>
                </a:lnTo>
                <a:cubicBezTo>
                  <a:pt x="111125" y="5675"/>
                  <a:pt x="116800" y="0"/>
                  <a:pt x="123825" y="0"/>
                </a:cubicBezTo>
                <a:lnTo>
                  <a:pt x="133350" y="0"/>
                </a:lnTo>
                <a:cubicBezTo>
                  <a:pt x="145613" y="0"/>
                  <a:pt x="155575" y="9962"/>
                  <a:pt x="155575" y="22225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3" name="Text 11"/>
          <p:cNvSpPr/>
          <p:nvPr/>
        </p:nvSpPr>
        <p:spPr>
          <a:xfrm>
            <a:off x="609600" y="52832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 Communities: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Abandoned by rigid, traditional systems.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96000" y="254000"/>
            <a:ext cx="5842000" cy="6350000"/>
          </a:xfrm>
          <a:custGeom>
            <a:avLst/>
            <a:gdLst/>
            <a:ahLst/>
            <a:cxnLst/>
            <a:rect l="l" t="t" r="r" b="b"/>
            <a:pathLst>
              <a:path w="5842000" h="6350000">
                <a:moveTo>
                  <a:pt x="101592" y="0"/>
                </a:moveTo>
                <a:lnTo>
                  <a:pt x="5740408" y="0"/>
                </a:lnTo>
                <a:cubicBezTo>
                  <a:pt x="5796516" y="0"/>
                  <a:pt x="5842000" y="45484"/>
                  <a:pt x="5842000" y="101592"/>
                </a:cubicBezTo>
                <a:lnTo>
                  <a:pt x="5842000" y="6248408"/>
                </a:lnTo>
                <a:cubicBezTo>
                  <a:pt x="5842000" y="6304516"/>
                  <a:pt x="5796516" y="6350000"/>
                  <a:pt x="5740408" y="6350000"/>
                </a:cubicBezTo>
                <a:lnTo>
                  <a:pt x="101592" y="6350000"/>
                </a:lnTo>
                <a:cubicBezTo>
                  <a:pt x="45484" y="6350000"/>
                  <a:pt x="0" y="6304516"/>
                  <a:pt x="0" y="62484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6146800" y="2311400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Competitive Advantage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400800" y="2870200"/>
            <a:ext cx="5232400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World's first Design &amp; Technology Constitutional Sector.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Ring topology governance (no single point of failure).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95.4% coherence threshold monitoring via AuraSeal.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Life-first economic model with 25% universal dividend.</a:t>
            </a:r>
            <a:pPr indent="0" marL="0">
              <a:lnSpc>
                <a:spcPct val="120000"/>
              </a:lnSpc>
              <a:buNone/>
            </a:pPr>
            <a:endParaRPr lang="en-US" sz="1600" dirty="0"/>
          </a:p>
          <a:p>
            <a:pPr marL="222250" indent="-22225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Neurodivergent-first, trauma-informed design principles.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1473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Call to Action: Build Your Own Zone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184400"/>
            <a:ext cx="853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constitutional crisis demands immediate action. When counties fragment, we create ring integration. When constitutions become documents, we make them lived experiences.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663700" y="3200400"/>
            <a:ext cx="2463800" cy="1422400"/>
          </a:xfrm>
          <a:custGeom>
            <a:avLst/>
            <a:gdLst/>
            <a:ahLst/>
            <a:cxnLst/>
            <a:rect l="l" t="t" r="r" b="b"/>
            <a:pathLst>
              <a:path w="2463800" h="1422400">
                <a:moveTo>
                  <a:pt x="101602" y="0"/>
                </a:moveTo>
                <a:lnTo>
                  <a:pt x="2362198" y="0"/>
                </a:lnTo>
                <a:cubicBezTo>
                  <a:pt x="2418311" y="0"/>
                  <a:pt x="2463800" y="45489"/>
                  <a:pt x="2463800" y="101602"/>
                </a:cubicBezTo>
                <a:lnTo>
                  <a:pt x="2463800" y="1320798"/>
                </a:lnTo>
                <a:cubicBezTo>
                  <a:pt x="2463800" y="1376911"/>
                  <a:pt x="2418311" y="1422400"/>
                  <a:pt x="23621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2740620" y="34607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03525" y="236577"/>
                </a:moveTo>
                <a:cubicBezTo>
                  <a:pt x="103525" y="237768"/>
                  <a:pt x="102156" y="238720"/>
                  <a:pt x="100429" y="238720"/>
                </a:cubicBezTo>
                <a:cubicBezTo>
                  <a:pt x="98465" y="238899"/>
                  <a:pt x="97095" y="237946"/>
                  <a:pt x="97095" y="236577"/>
                </a:cubicBezTo>
                <a:cubicBezTo>
                  <a:pt x="97095" y="235387"/>
                  <a:pt x="98465" y="234434"/>
                  <a:pt x="100191" y="234434"/>
                </a:cubicBezTo>
                <a:cubicBezTo>
                  <a:pt x="101977" y="234255"/>
                  <a:pt x="103525" y="235208"/>
                  <a:pt x="103525" y="236577"/>
                </a:cubicBezTo>
                <a:close/>
                <a:moveTo>
                  <a:pt x="85011" y="233898"/>
                </a:moveTo>
                <a:cubicBezTo>
                  <a:pt x="84594" y="235089"/>
                  <a:pt x="85785" y="236458"/>
                  <a:pt x="87570" y="236815"/>
                </a:cubicBezTo>
                <a:cubicBezTo>
                  <a:pt x="89118" y="237411"/>
                  <a:pt x="90904" y="236815"/>
                  <a:pt x="91261" y="235625"/>
                </a:cubicBezTo>
                <a:cubicBezTo>
                  <a:pt x="91619" y="234434"/>
                  <a:pt x="90488" y="233065"/>
                  <a:pt x="88702" y="232529"/>
                </a:cubicBezTo>
                <a:cubicBezTo>
                  <a:pt x="87154" y="232112"/>
                  <a:pt x="85427" y="232708"/>
                  <a:pt x="85011" y="233898"/>
                </a:cubicBezTo>
                <a:close/>
                <a:moveTo>
                  <a:pt x="111323" y="232886"/>
                </a:moveTo>
                <a:cubicBezTo>
                  <a:pt x="109597" y="233303"/>
                  <a:pt x="108406" y="234434"/>
                  <a:pt x="108585" y="235803"/>
                </a:cubicBezTo>
                <a:cubicBezTo>
                  <a:pt x="108764" y="236994"/>
                  <a:pt x="110311" y="237768"/>
                  <a:pt x="112097" y="237351"/>
                </a:cubicBezTo>
                <a:cubicBezTo>
                  <a:pt x="113824" y="236934"/>
                  <a:pt x="115014" y="235803"/>
                  <a:pt x="114836" y="234613"/>
                </a:cubicBezTo>
                <a:cubicBezTo>
                  <a:pt x="114657" y="233482"/>
                  <a:pt x="113050" y="232708"/>
                  <a:pt x="111323" y="232886"/>
                </a:cubicBezTo>
                <a:close/>
                <a:moveTo>
                  <a:pt x="150495" y="4763"/>
                </a:moveTo>
                <a:cubicBezTo>
                  <a:pt x="67925" y="4763"/>
                  <a:pt x="4763" y="67449"/>
                  <a:pt x="4763" y="150019"/>
                </a:cubicBezTo>
                <a:cubicBezTo>
                  <a:pt x="4763" y="216039"/>
                  <a:pt x="46315" y="272534"/>
                  <a:pt x="105668" y="292418"/>
                </a:cubicBezTo>
                <a:cubicBezTo>
                  <a:pt x="113288" y="293787"/>
                  <a:pt x="115967" y="289084"/>
                  <a:pt x="115967" y="285214"/>
                </a:cubicBezTo>
                <a:cubicBezTo>
                  <a:pt x="115967" y="281523"/>
                  <a:pt x="115788" y="261164"/>
                  <a:pt x="115788" y="248662"/>
                </a:cubicBezTo>
                <a:cubicBezTo>
                  <a:pt x="115788" y="248662"/>
                  <a:pt x="74116" y="257592"/>
                  <a:pt x="65365" y="230922"/>
                </a:cubicBezTo>
                <a:cubicBezTo>
                  <a:pt x="65365" y="230922"/>
                  <a:pt x="58579" y="213598"/>
                  <a:pt x="48816" y="209133"/>
                </a:cubicBezTo>
                <a:cubicBezTo>
                  <a:pt x="48816" y="209133"/>
                  <a:pt x="35183" y="199787"/>
                  <a:pt x="49768" y="199965"/>
                </a:cubicBezTo>
                <a:cubicBezTo>
                  <a:pt x="49768" y="199965"/>
                  <a:pt x="64591" y="201156"/>
                  <a:pt x="72747" y="215325"/>
                </a:cubicBezTo>
                <a:cubicBezTo>
                  <a:pt x="85785" y="238304"/>
                  <a:pt x="107633" y="231696"/>
                  <a:pt x="116145" y="227767"/>
                </a:cubicBezTo>
                <a:cubicBezTo>
                  <a:pt x="117515" y="218242"/>
                  <a:pt x="121384" y="211634"/>
                  <a:pt x="125670" y="207705"/>
                </a:cubicBezTo>
                <a:cubicBezTo>
                  <a:pt x="92393" y="204014"/>
                  <a:pt x="58817" y="199192"/>
                  <a:pt x="58817" y="141923"/>
                </a:cubicBezTo>
                <a:cubicBezTo>
                  <a:pt x="58817" y="125551"/>
                  <a:pt x="63341" y="117336"/>
                  <a:pt x="72866" y="106859"/>
                </a:cubicBezTo>
                <a:cubicBezTo>
                  <a:pt x="71318" y="102989"/>
                  <a:pt x="66258" y="87035"/>
                  <a:pt x="74414" y="66437"/>
                </a:cubicBezTo>
                <a:cubicBezTo>
                  <a:pt x="86856" y="62567"/>
                  <a:pt x="115491" y="82510"/>
                  <a:pt x="115491" y="82510"/>
                </a:cubicBezTo>
                <a:cubicBezTo>
                  <a:pt x="127397" y="79177"/>
                  <a:pt x="140196" y="77450"/>
                  <a:pt x="152876" y="77450"/>
                </a:cubicBezTo>
                <a:cubicBezTo>
                  <a:pt x="165556" y="77450"/>
                  <a:pt x="178356" y="79177"/>
                  <a:pt x="190262" y="82510"/>
                </a:cubicBezTo>
                <a:cubicBezTo>
                  <a:pt x="190262" y="82510"/>
                  <a:pt x="218896" y="62508"/>
                  <a:pt x="231338" y="66437"/>
                </a:cubicBezTo>
                <a:cubicBezTo>
                  <a:pt x="239494" y="87094"/>
                  <a:pt x="234434" y="102989"/>
                  <a:pt x="232886" y="106859"/>
                </a:cubicBezTo>
                <a:cubicBezTo>
                  <a:pt x="242411" y="117396"/>
                  <a:pt x="248245" y="125611"/>
                  <a:pt x="248245" y="141923"/>
                </a:cubicBezTo>
                <a:cubicBezTo>
                  <a:pt x="248245" y="199370"/>
                  <a:pt x="213181" y="203954"/>
                  <a:pt x="179903" y="207705"/>
                </a:cubicBezTo>
                <a:cubicBezTo>
                  <a:pt x="185380" y="212407"/>
                  <a:pt x="190024" y="221337"/>
                  <a:pt x="190024" y="235327"/>
                </a:cubicBezTo>
                <a:cubicBezTo>
                  <a:pt x="190024" y="255389"/>
                  <a:pt x="189845" y="280214"/>
                  <a:pt x="189845" y="285095"/>
                </a:cubicBezTo>
                <a:cubicBezTo>
                  <a:pt x="189845" y="288965"/>
                  <a:pt x="192584" y="293668"/>
                  <a:pt x="200144" y="292298"/>
                </a:cubicBezTo>
                <a:cubicBezTo>
                  <a:pt x="259675" y="272534"/>
                  <a:pt x="300038" y="216039"/>
                  <a:pt x="300038" y="150019"/>
                </a:cubicBezTo>
                <a:cubicBezTo>
                  <a:pt x="300038" y="67449"/>
                  <a:pt x="233065" y="4763"/>
                  <a:pt x="150495" y="4763"/>
                </a:cubicBezTo>
                <a:close/>
                <a:moveTo>
                  <a:pt x="62627" y="210086"/>
                </a:moveTo>
                <a:cubicBezTo>
                  <a:pt x="61853" y="210681"/>
                  <a:pt x="62032" y="212050"/>
                  <a:pt x="63044" y="213181"/>
                </a:cubicBezTo>
                <a:cubicBezTo>
                  <a:pt x="63996" y="214134"/>
                  <a:pt x="65365" y="214551"/>
                  <a:pt x="66139" y="213777"/>
                </a:cubicBezTo>
                <a:cubicBezTo>
                  <a:pt x="66913" y="213181"/>
                  <a:pt x="66735" y="211812"/>
                  <a:pt x="65723" y="210681"/>
                </a:cubicBezTo>
                <a:cubicBezTo>
                  <a:pt x="64770" y="209729"/>
                  <a:pt x="63401" y="209312"/>
                  <a:pt x="62627" y="210086"/>
                </a:cubicBezTo>
                <a:close/>
                <a:moveTo>
                  <a:pt x="56198" y="205264"/>
                </a:moveTo>
                <a:cubicBezTo>
                  <a:pt x="55781" y="206038"/>
                  <a:pt x="56376" y="206990"/>
                  <a:pt x="57567" y="207585"/>
                </a:cubicBezTo>
                <a:cubicBezTo>
                  <a:pt x="58519" y="208181"/>
                  <a:pt x="59710" y="208002"/>
                  <a:pt x="60127" y="207169"/>
                </a:cubicBezTo>
                <a:cubicBezTo>
                  <a:pt x="60543" y="206395"/>
                  <a:pt x="59948" y="205442"/>
                  <a:pt x="58757" y="204847"/>
                </a:cubicBezTo>
                <a:cubicBezTo>
                  <a:pt x="57567" y="204490"/>
                  <a:pt x="56614" y="204668"/>
                  <a:pt x="56198" y="205264"/>
                </a:cubicBezTo>
                <a:close/>
                <a:moveTo>
                  <a:pt x="75486" y="226457"/>
                </a:moveTo>
                <a:cubicBezTo>
                  <a:pt x="74533" y="227231"/>
                  <a:pt x="74890" y="229017"/>
                  <a:pt x="76260" y="230148"/>
                </a:cubicBezTo>
                <a:cubicBezTo>
                  <a:pt x="77629" y="231517"/>
                  <a:pt x="79355" y="231696"/>
                  <a:pt x="80129" y="230743"/>
                </a:cubicBezTo>
                <a:cubicBezTo>
                  <a:pt x="80903" y="229969"/>
                  <a:pt x="80546" y="228183"/>
                  <a:pt x="79355" y="227052"/>
                </a:cubicBezTo>
                <a:cubicBezTo>
                  <a:pt x="78045" y="225683"/>
                  <a:pt x="76260" y="225504"/>
                  <a:pt x="75486" y="226457"/>
                </a:cubicBezTo>
                <a:close/>
                <a:moveTo>
                  <a:pt x="68699" y="217706"/>
                </a:moveTo>
                <a:cubicBezTo>
                  <a:pt x="67747" y="218301"/>
                  <a:pt x="67747" y="219849"/>
                  <a:pt x="68699" y="221218"/>
                </a:cubicBezTo>
                <a:cubicBezTo>
                  <a:pt x="69652" y="222587"/>
                  <a:pt x="71259" y="223183"/>
                  <a:pt x="72033" y="222587"/>
                </a:cubicBezTo>
                <a:cubicBezTo>
                  <a:pt x="72985" y="221813"/>
                  <a:pt x="72985" y="220266"/>
                  <a:pt x="72033" y="218896"/>
                </a:cubicBezTo>
                <a:cubicBezTo>
                  <a:pt x="71199" y="217527"/>
                  <a:pt x="69652" y="216932"/>
                  <a:pt x="68699" y="217706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8" name="Text 6"/>
          <p:cNvSpPr/>
          <p:nvPr/>
        </p:nvSpPr>
        <p:spPr>
          <a:xfrm>
            <a:off x="1612900" y="3911600"/>
            <a:ext cx="256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github.com/obinexus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612900" y="4216400"/>
            <a:ext cx="2565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Constitutional Frameworks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427240" y="3200400"/>
            <a:ext cx="2895600" cy="1422400"/>
          </a:xfrm>
          <a:custGeom>
            <a:avLst/>
            <a:gdLst/>
            <a:ahLst/>
            <a:cxnLst/>
            <a:rect l="l" t="t" r="r" b="b"/>
            <a:pathLst>
              <a:path w="2895600" h="1422400">
                <a:moveTo>
                  <a:pt x="101602" y="0"/>
                </a:moveTo>
                <a:lnTo>
                  <a:pt x="2793998" y="0"/>
                </a:lnTo>
                <a:cubicBezTo>
                  <a:pt x="2850111" y="0"/>
                  <a:pt x="2895600" y="45489"/>
                  <a:pt x="2895600" y="101602"/>
                </a:cubicBezTo>
                <a:lnTo>
                  <a:pt x="2895600" y="1320798"/>
                </a:lnTo>
                <a:cubicBezTo>
                  <a:pt x="2895600" y="1376911"/>
                  <a:pt x="2850111" y="1422400"/>
                  <a:pt x="27939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06C59">
              <a:alpha val="1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682456" y="346075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28600" y="19050"/>
                </a:moveTo>
                <a:lnTo>
                  <a:pt x="304800" y="19050"/>
                </a:lnTo>
                <a:cubicBezTo>
                  <a:pt x="315337" y="19050"/>
                  <a:pt x="323850" y="27563"/>
                  <a:pt x="323850" y="38100"/>
                </a:cubicBezTo>
                <a:cubicBezTo>
                  <a:pt x="323850" y="48637"/>
                  <a:pt x="315337" y="57150"/>
                  <a:pt x="304800" y="57150"/>
                </a:cubicBezTo>
                <a:lnTo>
                  <a:pt x="237173" y="57150"/>
                </a:lnTo>
                <a:cubicBezTo>
                  <a:pt x="234077" y="72509"/>
                  <a:pt x="223540" y="85189"/>
                  <a:pt x="209550" y="91261"/>
                </a:cubicBezTo>
                <a:lnTo>
                  <a:pt x="209550" y="266700"/>
                </a:lnTo>
                <a:lnTo>
                  <a:pt x="304800" y="266700"/>
                </a:lnTo>
                <a:cubicBezTo>
                  <a:pt x="315337" y="266700"/>
                  <a:pt x="323850" y="275213"/>
                  <a:pt x="323850" y="285750"/>
                </a:cubicBezTo>
                <a:cubicBezTo>
                  <a:pt x="323850" y="296287"/>
                  <a:pt x="315337" y="304800"/>
                  <a:pt x="304800" y="304800"/>
                </a:cubicBezTo>
                <a:lnTo>
                  <a:pt x="76200" y="304800"/>
                </a:lnTo>
                <a:cubicBezTo>
                  <a:pt x="65663" y="304800"/>
                  <a:pt x="57150" y="296287"/>
                  <a:pt x="57150" y="285750"/>
                </a:cubicBezTo>
                <a:cubicBezTo>
                  <a:pt x="57150" y="275213"/>
                  <a:pt x="65663" y="266700"/>
                  <a:pt x="76200" y="266700"/>
                </a:cubicBezTo>
                <a:lnTo>
                  <a:pt x="171450" y="266700"/>
                </a:lnTo>
                <a:lnTo>
                  <a:pt x="171450" y="91261"/>
                </a:lnTo>
                <a:cubicBezTo>
                  <a:pt x="157460" y="85130"/>
                  <a:pt x="146923" y="72450"/>
                  <a:pt x="143828" y="57150"/>
                </a:cubicBezTo>
                <a:lnTo>
                  <a:pt x="76200" y="57150"/>
                </a:lnTo>
                <a:cubicBezTo>
                  <a:pt x="65663" y="57150"/>
                  <a:pt x="57150" y="48637"/>
                  <a:pt x="57150" y="38100"/>
                </a:cubicBezTo>
                <a:cubicBezTo>
                  <a:pt x="57150" y="27563"/>
                  <a:pt x="65663" y="19050"/>
                  <a:pt x="76200" y="19050"/>
                </a:cubicBezTo>
                <a:lnTo>
                  <a:pt x="152400" y="19050"/>
                </a:lnTo>
                <a:cubicBezTo>
                  <a:pt x="161092" y="7501"/>
                  <a:pt x="174903" y="0"/>
                  <a:pt x="190500" y="0"/>
                </a:cubicBezTo>
                <a:cubicBezTo>
                  <a:pt x="206097" y="0"/>
                  <a:pt x="219908" y="7501"/>
                  <a:pt x="228600" y="19050"/>
                </a:cubicBezTo>
                <a:close/>
                <a:moveTo>
                  <a:pt x="261699" y="190500"/>
                </a:moveTo>
                <a:lnTo>
                  <a:pt x="347901" y="190500"/>
                </a:lnTo>
                <a:lnTo>
                  <a:pt x="304800" y="116562"/>
                </a:lnTo>
                <a:lnTo>
                  <a:pt x="261699" y="190500"/>
                </a:lnTo>
                <a:close/>
                <a:moveTo>
                  <a:pt x="304800" y="247650"/>
                </a:moveTo>
                <a:cubicBezTo>
                  <a:pt x="267355" y="247650"/>
                  <a:pt x="236220" y="227409"/>
                  <a:pt x="229791" y="200680"/>
                </a:cubicBezTo>
                <a:cubicBezTo>
                  <a:pt x="228243" y="194131"/>
                  <a:pt x="230386" y="187404"/>
                  <a:pt x="233779" y="181570"/>
                </a:cubicBezTo>
                <a:lnTo>
                  <a:pt x="290453" y="84415"/>
                </a:lnTo>
                <a:cubicBezTo>
                  <a:pt x="293430" y="79296"/>
                  <a:pt x="298906" y="76200"/>
                  <a:pt x="304800" y="76200"/>
                </a:cubicBezTo>
                <a:cubicBezTo>
                  <a:pt x="310694" y="76200"/>
                  <a:pt x="316170" y="79355"/>
                  <a:pt x="319147" y="84415"/>
                </a:cubicBezTo>
                <a:lnTo>
                  <a:pt x="375821" y="181570"/>
                </a:lnTo>
                <a:cubicBezTo>
                  <a:pt x="379214" y="187404"/>
                  <a:pt x="381357" y="194131"/>
                  <a:pt x="379809" y="200680"/>
                </a:cubicBezTo>
                <a:cubicBezTo>
                  <a:pt x="373380" y="227350"/>
                  <a:pt x="342245" y="247650"/>
                  <a:pt x="304800" y="247650"/>
                </a:cubicBezTo>
                <a:close/>
                <a:moveTo>
                  <a:pt x="75486" y="116562"/>
                </a:moveTo>
                <a:lnTo>
                  <a:pt x="32385" y="190500"/>
                </a:lnTo>
                <a:lnTo>
                  <a:pt x="118646" y="190500"/>
                </a:lnTo>
                <a:lnTo>
                  <a:pt x="75486" y="116562"/>
                </a:lnTo>
                <a:close/>
                <a:moveTo>
                  <a:pt x="536" y="200680"/>
                </a:moveTo>
                <a:cubicBezTo>
                  <a:pt x="-1012" y="194131"/>
                  <a:pt x="1131" y="187404"/>
                  <a:pt x="4524" y="181570"/>
                </a:cubicBezTo>
                <a:lnTo>
                  <a:pt x="61198" y="84415"/>
                </a:lnTo>
                <a:cubicBezTo>
                  <a:pt x="64175" y="79296"/>
                  <a:pt x="69652" y="76200"/>
                  <a:pt x="75545" y="76200"/>
                </a:cubicBezTo>
                <a:cubicBezTo>
                  <a:pt x="81439" y="76200"/>
                  <a:pt x="86916" y="79355"/>
                  <a:pt x="89892" y="84415"/>
                </a:cubicBezTo>
                <a:lnTo>
                  <a:pt x="146566" y="181570"/>
                </a:lnTo>
                <a:cubicBezTo>
                  <a:pt x="149959" y="187404"/>
                  <a:pt x="152102" y="194131"/>
                  <a:pt x="150555" y="200680"/>
                </a:cubicBezTo>
                <a:cubicBezTo>
                  <a:pt x="144125" y="227350"/>
                  <a:pt x="112990" y="247650"/>
                  <a:pt x="75545" y="247650"/>
                </a:cubicBezTo>
                <a:cubicBezTo>
                  <a:pt x="38100" y="247650"/>
                  <a:pt x="6965" y="227409"/>
                  <a:pt x="536" y="20068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2" name="Text 10"/>
          <p:cNvSpPr/>
          <p:nvPr/>
        </p:nvSpPr>
        <p:spPr>
          <a:xfrm>
            <a:off x="4376440" y="3911600"/>
            <a:ext cx="299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github.com/obinexus/iwu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376440" y="4216400"/>
            <a:ext cx="2997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Legal Infrastructure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23572" y="3200400"/>
            <a:ext cx="2908300" cy="1422400"/>
          </a:xfrm>
          <a:custGeom>
            <a:avLst/>
            <a:gdLst/>
            <a:ahLst/>
            <a:cxnLst/>
            <a:rect l="l" t="t" r="r" b="b"/>
            <a:pathLst>
              <a:path w="2908300" h="1422400">
                <a:moveTo>
                  <a:pt x="101602" y="0"/>
                </a:moveTo>
                <a:lnTo>
                  <a:pt x="2806698" y="0"/>
                </a:lnTo>
                <a:cubicBezTo>
                  <a:pt x="2862811" y="0"/>
                  <a:pt x="2908300" y="45489"/>
                  <a:pt x="2908300" y="101602"/>
                </a:cubicBezTo>
                <a:lnTo>
                  <a:pt x="2908300" y="1320798"/>
                </a:lnTo>
                <a:cubicBezTo>
                  <a:pt x="2908300" y="1376911"/>
                  <a:pt x="2862811" y="1422400"/>
                  <a:pt x="28066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8885436" y="346075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9525"/>
                </a:moveTo>
                <a:cubicBezTo>
                  <a:pt x="224670" y="9525"/>
                  <a:pt x="252413" y="37267"/>
                  <a:pt x="252413" y="71438"/>
                </a:cubicBezTo>
                <a:cubicBezTo>
                  <a:pt x="252413" y="105608"/>
                  <a:pt x="224670" y="133350"/>
                  <a:pt x="190500" y="133350"/>
                </a:cubicBezTo>
                <a:cubicBezTo>
                  <a:pt x="156330" y="133350"/>
                  <a:pt x="128588" y="105608"/>
                  <a:pt x="128588" y="71438"/>
                </a:cubicBezTo>
                <a:cubicBezTo>
                  <a:pt x="128588" y="37267"/>
                  <a:pt x="156330" y="9525"/>
                  <a:pt x="190500" y="9525"/>
                </a:cubicBezTo>
                <a:close/>
                <a:moveTo>
                  <a:pt x="57150" y="52388"/>
                </a:moveTo>
                <a:cubicBezTo>
                  <a:pt x="80806" y="52388"/>
                  <a:pt x="100013" y="71594"/>
                  <a:pt x="100013" y="95250"/>
                </a:cubicBezTo>
                <a:cubicBezTo>
                  <a:pt x="100013" y="118906"/>
                  <a:pt x="80806" y="138113"/>
                  <a:pt x="57150" y="138113"/>
                </a:cubicBezTo>
                <a:cubicBezTo>
                  <a:pt x="33494" y="138113"/>
                  <a:pt x="14288" y="118906"/>
                  <a:pt x="14288" y="95250"/>
                </a:cubicBezTo>
                <a:cubicBezTo>
                  <a:pt x="14288" y="71594"/>
                  <a:pt x="33494" y="52388"/>
                  <a:pt x="57150" y="52388"/>
                </a:cubicBezTo>
                <a:close/>
                <a:moveTo>
                  <a:pt x="0" y="247650"/>
                </a:moveTo>
                <a:cubicBezTo>
                  <a:pt x="0" y="205561"/>
                  <a:pt x="34111" y="171450"/>
                  <a:pt x="76200" y="171450"/>
                </a:cubicBezTo>
                <a:cubicBezTo>
                  <a:pt x="83820" y="171450"/>
                  <a:pt x="91202" y="172581"/>
                  <a:pt x="98167" y="174665"/>
                </a:cubicBezTo>
                <a:cubicBezTo>
                  <a:pt x="78581" y="196572"/>
                  <a:pt x="66675" y="225504"/>
                  <a:pt x="66675" y="257175"/>
                </a:cubicBezTo>
                <a:lnTo>
                  <a:pt x="66675" y="266700"/>
                </a:lnTo>
                <a:cubicBezTo>
                  <a:pt x="66675" y="273487"/>
                  <a:pt x="68104" y="279916"/>
                  <a:pt x="70664" y="285750"/>
                </a:cubicBezTo>
                <a:lnTo>
                  <a:pt x="19050" y="285750"/>
                </a:lnTo>
                <a:cubicBezTo>
                  <a:pt x="8513" y="285750"/>
                  <a:pt x="0" y="277237"/>
                  <a:pt x="0" y="266700"/>
                </a:cubicBezTo>
                <a:lnTo>
                  <a:pt x="0" y="247650"/>
                </a:lnTo>
                <a:close/>
                <a:moveTo>
                  <a:pt x="310336" y="285750"/>
                </a:moveTo>
                <a:cubicBezTo>
                  <a:pt x="312896" y="279916"/>
                  <a:pt x="314325" y="273487"/>
                  <a:pt x="314325" y="266700"/>
                </a:cubicBezTo>
                <a:lnTo>
                  <a:pt x="314325" y="257175"/>
                </a:lnTo>
                <a:cubicBezTo>
                  <a:pt x="314325" y="225504"/>
                  <a:pt x="302419" y="196572"/>
                  <a:pt x="282833" y="174665"/>
                </a:cubicBezTo>
                <a:cubicBezTo>
                  <a:pt x="289798" y="172581"/>
                  <a:pt x="297180" y="171450"/>
                  <a:pt x="304800" y="171450"/>
                </a:cubicBezTo>
                <a:cubicBezTo>
                  <a:pt x="346889" y="171450"/>
                  <a:pt x="381000" y="205561"/>
                  <a:pt x="381000" y="247650"/>
                </a:cubicBezTo>
                <a:lnTo>
                  <a:pt x="381000" y="266700"/>
                </a:lnTo>
                <a:cubicBezTo>
                  <a:pt x="381000" y="277237"/>
                  <a:pt x="372487" y="285750"/>
                  <a:pt x="361950" y="285750"/>
                </a:cubicBezTo>
                <a:lnTo>
                  <a:pt x="310336" y="285750"/>
                </a:lnTo>
                <a:close/>
                <a:moveTo>
                  <a:pt x="280987" y="95250"/>
                </a:moveTo>
                <a:cubicBezTo>
                  <a:pt x="280987" y="71594"/>
                  <a:pt x="300194" y="52388"/>
                  <a:pt x="323850" y="52388"/>
                </a:cubicBezTo>
                <a:cubicBezTo>
                  <a:pt x="347506" y="52388"/>
                  <a:pt x="366712" y="71594"/>
                  <a:pt x="366712" y="95250"/>
                </a:cubicBezTo>
                <a:cubicBezTo>
                  <a:pt x="366712" y="118906"/>
                  <a:pt x="347506" y="138113"/>
                  <a:pt x="323850" y="138113"/>
                </a:cubicBezTo>
                <a:cubicBezTo>
                  <a:pt x="300194" y="138113"/>
                  <a:pt x="280987" y="118906"/>
                  <a:pt x="280987" y="95250"/>
                </a:cubicBezTo>
                <a:close/>
                <a:moveTo>
                  <a:pt x="95250" y="257175"/>
                </a:moveTo>
                <a:cubicBezTo>
                  <a:pt x="95250" y="204549"/>
                  <a:pt x="137874" y="161925"/>
                  <a:pt x="190500" y="161925"/>
                </a:cubicBezTo>
                <a:cubicBezTo>
                  <a:pt x="243126" y="161925"/>
                  <a:pt x="285750" y="204549"/>
                  <a:pt x="285750" y="257175"/>
                </a:cubicBezTo>
                <a:lnTo>
                  <a:pt x="285750" y="266700"/>
                </a:lnTo>
                <a:cubicBezTo>
                  <a:pt x="285750" y="277237"/>
                  <a:pt x="277237" y="285750"/>
                  <a:pt x="266700" y="285750"/>
                </a:cubicBezTo>
                <a:lnTo>
                  <a:pt x="114300" y="285750"/>
                </a:lnTo>
                <a:cubicBezTo>
                  <a:pt x="103763" y="285750"/>
                  <a:pt x="95250" y="277237"/>
                  <a:pt x="95250" y="266700"/>
                </a:cubicBezTo>
                <a:lnTo>
                  <a:pt x="95250" y="257175"/>
                </a:ln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6" name="Text 14"/>
          <p:cNvSpPr/>
          <p:nvPr/>
        </p:nvSpPr>
        <p:spPr>
          <a:xfrm>
            <a:off x="7572772" y="3911600"/>
            <a:ext cx="3009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github.com/obinexus/oha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572772" y="4216400"/>
            <a:ext cx="3009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Community Systems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54000" y="50292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Contact: </a:t>
            </a:r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zones@obinexus.org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8636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Future is Constitutional Zones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082800"/>
            <a:ext cx="543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transform constitutional fragility into antifragile communities where humans live complete, integrated lives.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2997200"/>
            <a:ext cx="5435600" cy="198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SpaceX Engineers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walk to the rockets they're building.</a:t>
            </a:r>
            <a:pPr indent="0" marL="0">
              <a:lnSpc>
                <a:spcPct val="130000"/>
              </a:lnSpc>
              <a:buNone/>
            </a:pP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Thurrock Residents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experience functional governance.</a:t>
            </a:r>
            <a:pPr indent="0" marL="0">
              <a:lnSpc>
                <a:spcPct val="130000"/>
              </a:lnSpc>
              <a:buNone/>
            </a:pP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Children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grow up in stable, protected zones.</a:t>
            </a:r>
            <a:pPr indent="0" marL="0">
              <a:lnSpc>
                <a:spcPct val="130000"/>
              </a:lnSpc>
              <a:buNone/>
            </a:pP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 Citizens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receive community support, not abandonment.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4000" y="52832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systems fail, we build constitutional alternatives. The future is OBINexus.</a:t>
            </a:r>
            <a:endParaRPr lang="en-US" sz="1600" dirty="0"/>
          </a:p>
        </p:txBody>
      </p:sp>
      <p:pic>
        <p:nvPicPr>
          <p:cNvPr id="8" name="Image 0" descr="https://kimi-web-img.moonshot.cn/img/thumbs.dreamstime.com/164d673c2fc1493086d99b6c7e1218671bd424a6.jpg">    </p:cNvPr>
          <p:cNvPicPr>
            <a:picLocks noChangeAspect="1"/>
          </p:cNvPicPr>
          <p:nvPr/>
        </p:nvPicPr>
        <p:blipFill>
          <a:blip r:embed="rId1"/>
          <a:srcRect l="23723" r="23723" t="0" b="0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30275" y="5563870"/>
            <a:ext cx="2336165" cy="266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Kimi AI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30275" y="5901055"/>
            <a:ext cx="2336165" cy="266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2025/05/01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19187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19187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35642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35642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520974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520974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23610" y="4696460"/>
            <a:ext cx="1791335" cy="1830070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3135" y="1235075"/>
            <a:ext cx="974725" cy="996315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628015" y="2756535"/>
            <a:ext cx="8982710" cy="1678940"/>
          </a:xfrm>
          <a:prstGeom prst="roundRect">
            <a:avLst>
              <a:gd name="adj" fmla="val 50000"/>
            </a:avLst>
          </a:prstGeom>
          <a:solidFill>
            <a:srgbClr val="171717"/>
          </a:solidFill>
          <a:ln/>
        </p:spPr>
      </p:sp>
      <p:sp>
        <p:nvSpPr>
          <p:cNvPr id="17" name="Text 13"/>
          <p:cNvSpPr/>
          <p:nvPr/>
        </p:nvSpPr>
        <p:spPr>
          <a:xfrm>
            <a:off x="628015" y="2756535"/>
            <a:ext cx="8982710" cy="16789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01650" y="2773045"/>
            <a:ext cx="6964045" cy="1687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DF1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8-27-19:59:59-d2nf6fp8bjvh7rlj032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4330" y="-19050"/>
            <a:ext cx="5229225" cy="725106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1310" y="4435475"/>
            <a:ext cx="974725" cy="996315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Constitutional Crisis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057400"/>
            <a:ext cx="116840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OBINexus: Life-First Constitutional Zones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34798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When Councils Lose £700M, Build Your Own Governance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4241800"/>
            <a:ext cx="3708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Founder: Nnamdi Michael Okpala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4000" y="4546600"/>
            <a:ext cx="3708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Dystopia to Constitutional Healing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904041" y="4445000"/>
            <a:ext cx="1028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625600"/>
            <a:ext cx="6045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Fragmentation Problem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2860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 constitutional systems force a destructive separation between life and work, creating a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highlight>
                  <a:srgbClr val="E06C59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cognitive drain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that wastes brilliant minds on logistics instead of innovation.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79400" y="34417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44450" y="111125"/>
                </a:moveTo>
                <a:lnTo>
                  <a:pt x="8508" y="111125"/>
                </a:lnTo>
                <a:cubicBezTo>
                  <a:pt x="-139" y="111125"/>
                  <a:pt x="-5452" y="101714"/>
                  <a:pt x="-1007" y="94283"/>
                </a:cubicBezTo>
                <a:lnTo>
                  <a:pt x="17363" y="63654"/>
                </a:lnTo>
                <a:cubicBezTo>
                  <a:pt x="20384" y="58618"/>
                  <a:pt x="25802" y="55563"/>
                  <a:pt x="31671" y="55563"/>
                </a:cubicBezTo>
                <a:lnTo>
                  <a:pt x="64661" y="55563"/>
                </a:lnTo>
                <a:cubicBezTo>
                  <a:pt x="91088" y="10800"/>
                  <a:pt x="130502" y="8543"/>
                  <a:pt x="156860" y="12397"/>
                </a:cubicBezTo>
                <a:cubicBezTo>
                  <a:pt x="161305" y="13057"/>
                  <a:pt x="164778" y="16530"/>
                  <a:pt x="165403" y="20940"/>
                </a:cubicBezTo>
                <a:cubicBezTo>
                  <a:pt x="169257" y="47298"/>
                  <a:pt x="167000" y="86712"/>
                  <a:pt x="122238" y="113139"/>
                </a:cubicBezTo>
                <a:lnTo>
                  <a:pt x="122238" y="146129"/>
                </a:lnTo>
                <a:cubicBezTo>
                  <a:pt x="122238" y="151998"/>
                  <a:pt x="119182" y="157416"/>
                  <a:pt x="114146" y="160437"/>
                </a:cubicBezTo>
                <a:lnTo>
                  <a:pt x="83517" y="178807"/>
                </a:lnTo>
                <a:cubicBezTo>
                  <a:pt x="76121" y="183252"/>
                  <a:pt x="66675" y="177904"/>
                  <a:pt x="66675" y="169292"/>
                </a:cubicBezTo>
                <a:lnTo>
                  <a:pt x="66675" y="133350"/>
                </a:lnTo>
                <a:cubicBezTo>
                  <a:pt x="66675" y="121092"/>
                  <a:pt x="56708" y="111125"/>
                  <a:pt x="44450" y="111125"/>
                </a:cubicBezTo>
                <a:lnTo>
                  <a:pt x="44415" y="111125"/>
                </a:lnTo>
                <a:close/>
                <a:moveTo>
                  <a:pt x="138906" y="55563"/>
                </a:moveTo>
                <a:cubicBezTo>
                  <a:pt x="138906" y="46363"/>
                  <a:pt x="131437" y="38894"/>
                  <a:pt x="122238" y="38894"/>
                </a:cubicBezTo>
                <a:cubicBezTo>
                  <a:pt x="113038" y="38894"/>
                  <a:pt x="105569" y="46363"/>
                  <a:pt x="105569" y="55563"/>
                </a:cubicBezTo>
                <a:cubicBezTo>
                  <a:pt x="105569" y="64762"/>
                  <a:pt x="113038" y="72231"/>
                  <a:pt x="122238" y="72231"/>
                </a:cubicBezTo>
                <a:cubicBezTo>
                  <a:pt x="131437" y="72231"/>
                  <a:pt x="138906" y="64762"/>
                  <a:pt x="138906" y="55563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7" name="Text 5"/>
          <p:cNvSpPr/>
          <p:nvPr/>
        </p:nvSpPr>
        <p:spPr>
          <a:xfrm>
            <a:off x="577850" y="3403600"/>
            <a:ext cx="521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SpaceX Paradox: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Engineers building Mars rockets while trapped in a housing crisis, commuting 2+ hours daily.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279400" y="4102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2892" y="1771"/>
                </a:moveTo>
                <a:cubicBezTo>
                  <a:pt x="86539" y="-590"/>
                  <a:pt x="91261" y="-590"/>
                  <a:pt x="94908" y="1771"/>
                </a:cubicBezTo>
                <a:lnTo>
                  <a:pt x="172695" y="51777"/>
                </a:lnTo>
                <a:cubicBezTo>
                  <a:pt x="176828" y="54451"/>
                  <a:pt x="178738" y="59521"/>
                  <a:pt x="177349" y="64244"/>
                </a:cubicBezTo>
                <a:cubicBezTo>
                  <a:pt x="175959" y="68967"/>
                  <a:pt x="171619" y="72231"/>
                  <a:pt x="166688" y="72231"/>
                </a:cubicBezTo>
                <a:lnTo>
                  <a:pt x="155575" y="72231"/>
                </a:lnTo>
                <a:lnTo>
                  <a:pt x="155575" y="144463"/>
                </a:lnTo>
                <a:lnTo>
                  <a:pt x="173355" y="157798"/>
                </a:lnTo>
                <a:cubicBezTo>
                  <a:pt x="176168" y="159881"/>
                  <a:pt x="177800" y="163180"/>
                  <a:pt x="177800" y="166688"/>
                </a:cubicBezTo>
                <a:cubicBezTo>
                  <a:pt x="177800" y="172834"/>
                  <a:pt x="172834" y="177800"/>
                  <a:pt x="166688" y="177800"/>
                </a:cubicBezTo>
                <a:lnTo>
                  <a:pt x="11112" y="177800"/>
                </a:lnTo>
                <a:cubicBezTo>
                  <a:pt x="4966" y="177800"/>
                  <a:pt x="0" y="172834"/>
                  <a:pt x="0" y="166688"/>
                </a:cubicBezTo>
                <a:cubicBezTo>
                  <a:pt x="0" y="163180"/>
                  <a:pt x="1632" y="159881"/>
                  <a:pt x="4445" y="157798"/>
                </a:cubicBezTo>
                <a:lnTo>
                  <a:pt x="22225" y="144463"/>
                </a:lnTo>
                <a:lnTo>
                  <a:pt x="22225" y="144463"/>
                </a:lnTo>
                <a:lnTo>
                  <a:pt x="22225" y="72231"/>
                </a:lnTo>
                <a:lnTo>
                  <a:pt x="11112" y="72231"/>
                </a:lnTo>
                <a:cubicBezTo>
                  <a:pt x="6181" y="72231"/>
                  <a:pt x="1841" y="68967"/>
                  <a:pt x="451" y="64244"/>
                </a:cubicBezTo>
                <a:cubicBezTo>
                  <a:pt x="-938" y="59521"/>
                  <a:pt x="972" y="54417"/>
                  <a:pt x="5105" y="51777"/>
                </a:cubicBezTo>
                <a:lnTo>
                  <a:pt x="82892" y="1771"/>
                </a:lnTo>
                <a:close/>
                <a:moveTo>
                  <a:pt x="116681" y="72231"/>
                </a:moveTo>
                <a:lnTo>
                  <a:pt x="116681" y="144463"/>
                </a:lnTo>
                <a:lnTo>
                  <a:pt x="138906" y="144463"/>
                </a:lnTo>
                <a:lnTo>
                  <a:pt x="138906" y="72231"/>
                </a:lnTo>
                <a:lnTo>
                  <a:pt x="116681" y="72231"/>
                </a:lnTo>
                <a:close/>
                <a:moveTo>
                  <a:pt x="77788" y="144463"/>
                </a:moveTo>
                <a:lnTo>
                  <a:pt x="100013" y="144463"/>
                </a:lnTo>
                <a:lnTo>
                  <a:pt x="100013" y="72231"/>
                </a:lnTo>
                <a:lnTo>
                  <a:pt x="77788" y="72231"/>
                </a:lnTo>
                <a:lnTo>
                  <a:pt x="77788" y="144463"/>
                </a:lnTo>
                <a:close/>
                <a:moveTo>
                  <a:pt x="38894" y="72231"/>
                </a:moveTo>
                <a:lnTo>
                  <a:pt x="38894" y="144463"/>
                </a:lnTo>
                <a:lnTo>
                  <a:pt x="61119" y="144463"/>
                </a:lnTo>
                <a:lnTo>
                  <a:pt x="61119" y="72231"/>
                </a:lnTo>
                <a:lnTo>
                  <a:pt x="38894" y="72231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9" name="Text 7"/>
          <p:cNvSpPr/>
          <p:nvPr/>
        </p:nvSpPr>
        <p:spPr>
          <a:xfrm>
            <a:off x="577850" y="4064000"/>
            <a:ext cx="521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Failures: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£700M mismanagement (Thurrock) with 47 documented violations, leaving citizens unprotected.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79400" y="47625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41672" y="19447"/>
                </a:moveTo>
                <a:cubicBezTo>
                  <a:pt x="41672" y="8716"/>
                  <a:pt x="50388" y="0"/>
                  <a:pt x="61119" y="0"/>
                </a:cubicBezTo>
                <a:lnTo>
                  <a:pt x="69453" y="0"/>
                </a:lnTo>
                <a:cubicBezTo>
                  <a:pt x="75600" y="0"/>
                  <a:pt x="80566" y="4966"/>
                  <a:pt x="80566" y="11112"/>
                </a:cubicBezTo>
                <a:lnTo>
                  <a:pt x="80566" y="166688"/>
                </a:lnTo>
                <a:cubicBezTo>
                  <a:pt x="80566" y="172834"/>
                  <a:pt x="75600" y="177800"/>
                  <a:pt x="69453" y="177800"/>
                </a:cubicBezTo>
                <a:lnTo>
                  <a:pt x="58341" y="177800"/>
                </a:lnTo>
                <a:cubicBezTo>
                  <a:pt x="47992" y="177800"/>
                  <a:pt x="39276" y="170716"/>
                  <a:pt x="36810" y="161131"/>
                </a:cubicBezTo>
                <a:cubicBezTo>
                  <a:pt x="36567" y="161131"/>
                  <a:pt x="36359" y="161131"/>
                  <a:pt x="36116" y="161131"/>
                </a:cubicBezTo>
                <a:cubicBezTo>
                  <a:pt x="20766" y="161131"/>
                  <a:pt x="8334" y="148699"/>
                  <a:pt x="8334" y="133350"/>
                </a:cubicBezTo>
                <a:cubicBezTo>
                  <a:pt x="8334" y="127099"/>
                  <a:pt x="10418" y="121335"/>
                  <a:pt x="13891" y="116681"/>
                </a:cubicBezTo>
                <a:cubicBezTo>
                  <a:pt x="7154" y="111611"/>
                  <a:pt x="2778" y="103555"/>
                  <a:pt x="2778" y="94456"/>
                </a:cubicBezTo>
                <a:cubicBezTo>
                  <a:pt x="2778" y="83726"/>
                  <a:pt x="8890" y="74384"/>
                  <a:pt x="17780" y="69766"/>
                </a:cubicBezTo>
                <a:cubicBezTo>
                  <a:pt x="15314" y="65598"/>
                  <a:pt x="13891" y="60737"/>
                  <a:pt x="13891" y="55563"/>
                </a:cubicBezTo>
                <a:cubicBezTo>
                  <a:pt x="13891" y="40213"/>
                  <a:pt x="26323" y="27781"/>
                  <a:pt x="41672" y="27781"/>
                </a:cubicBezTo>
                <a:lnTo>
                  <a:pt x="41672" y="19447"/>
                </a:lnTo>
                <a:close/>
                <a:moveTo>
                  <a:pt x="136128" y="19447"/>
                </a:moveTo>
                <a:lnTo>
                  <a:pt x="136128" y="27781"/>
                </a:lnTo>
                <a:cubicBezTo>
                  <a:pt x="151477" y="27781"/>
                  <a:pt x="163909" y="40213"/>
                  <a:pt x="163909" y="55563"/>
                </a:cubicBezTo>
                <a:cubicBezTo>
                  <a:pt x="163909" y="60771"/>
                  <a:pt x="162486" y="65633"/>
                  <a:pt x="160020" y="69766"/>
                </a:cubicBezTo>
                <a:cubicBezTo>
                  <a:pt x="168945" y="74384"/>
                  <a:pt x="175022" y="83691"/>
                  <a:pt x="175022" y="94456"/>
                </a:cubicBezTo>
                <a:cubicBezTo>
                  <a:pt x="175022" y="103555"/>
                  <a:pt x="170646" y="111611"/>
                  <a:pt x="163909" y="116681"/>
                </a:cubicBezTo>
                <a:cubicBezTo>
                  <a:pt x="167382" y="121335"/>
                  <a:pt x="169466" y="127099"/>
                  <a:pt x="169466" y="133350"/>
                </a:cubicBezTo>
                <a:cubicBezTo>
                  <a:pt x="169466" y="148699"/>
                  <a:pt x="157034" y="161131"/>
                  <a:pt x="141684" y="161131"/>
                </a:cubicBezTo>
                <a:cubicBezTo>
                  <a:pt x="141441" y="161131"/>
                  <a:pt x="141233" y="161131"/>
                  <a:pt x="140990" y="161131"/>
                </a:cubicBezTo>
                <a:cubicBezTo>
                  <a:pt x="138524" y="170716"/>
                  <a:pt x="129808" y="177800"/>
                  <a:pt x="119459" y="177800"/>
                </a:cubicBezTo>
                <a:lnTo>
                  <a:pt x="108347" y="177800"/>
                </a:lnTo>
                <a:cubicBezTo>
                  <a:pt x="102200" y="177800"/>
                  <a:pt x="97234" y="172834"/>
                  <a:pt x="97234" y="166688"/>
                </a:cubicBezTo>
                <a:lnTo>
                  <a:pt x="97234" y="11112"/>
                </a:lnTo>
                <a:cubicBezTo>
                  <a:pt x="97234" y="4966"/>
                  <a:pt x="102200" y="0"/>
                  <a:pt x="108347" y="0"/>
                </a:cubicBezTo>
                <a:lnTo>
                  <a:pt x="116681" y="0"/>
                </a:lnTo>
                <a:cubicBezTo>
                  <a:pt x="127412" y="0"/>
                  <a:pt x="136128" y="8716"/>
                  <a:pt x="136128" y="19447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Text 9"/>
          <p:cNvSpPr/>
          <p:nvPr/>
        </p:nvSpPr>
        <p:spPr>
          <a:xfrm>
            <a:off x="577850" y="4724400"/>
            <a:ext cx="521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Neurodivergent Abandonment:</a:t>
            </a:r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Autistic and ADHD individuals systematically left without constitutional protection.</a:t>
            </a:r>
            <a:endParaRPr lang="en-US" sz="1600" dirty="0"/>
          </a:p>
        </p:txBody>
      </p:sp>
      <p:pic>
        <p:nvPicPr>
          <p:cNvPr id="12" name="Image 0" descr="https://kimi-web-img.moonshot.cn/img/static.jstv.com/c3094d8153ae0838d0d6690108a3a2f4a23e0b82.jpg">    </p:cNvPr>
          <p:cNvPicPr>
            <a:picLocks noChangeAspect="1"/>
          </p:cNvPicPr>
          <p:nvPr/>
        </p:nvPicPr>
        <p:blipFill>
          <a:blip r:embed="rId1"/>
          <a:srcRect l="20253" r="20253" t="0" b="0"/>
          <a:stretch/>
        </p:blipFill>
        <p:spPr>
          <a:xfrm>
            <a:off x="6096000" y="254000"/>
            <a:ext cx="5842000" cy="6350000"/>
          </a:xfrm>
          <a:prstGeom prst="roundRect">
            <a:avLst>
              <a:gd name="adj" fmla="val 1739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5494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Neurodivergent Abandonment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1082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Traditional systems systematically fail neurodivergent citizens. We respond with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highlight>
                  <a:srgbClr val="E06C59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consciousness-preserving architectures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that honor different neurological patterns.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302260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1905000" y="3263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C65B49"/>
          </a:solidFill>
          <a:ln/>
        </p:spPr>
      </p:sp>
      <p:sp>
        <p:nvSpPr>
          <p:cNvPr id="8" name="Text 6"/>
          <p:cNvSpPr/>
          <p:nvPr/>
        </p:nvSpPr>
        <p:spPr>
          <a:xfrm>
            <a:off x="685502" y="3886200"/>
            <a:ext cx="289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Graduated Witnessing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57200" y="4343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Protocols from ages 0-7 (full protection) to 18+ (citizenship) ensure trauma-free development.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16400" y="302260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5867400" y="3263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2" name="Text 10"/>
          <p:cNvSpPr/>
          <p:nvPr/>
        </p:nvSpPr>
        <p:spPr>
          <a:xfrm>
            <a:off x="4960441" y="3886200"/>
            <a:ext cx="227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DIRAM Tracking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419600" y="4343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Direct Information RAM tracks consciousness development to prevent system-induced trauma.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178800" y="3022600"/>
            <a:ext cx="3759200" cy="2286000"/>
          </a:xfrm>
          <a:custGeom>
            <a:avLst/>
            <a:gdLst/>
            <a:ahLst/>
            <a:cxnLst/>
            <a:rect l="l" t="t" r="r" b="b"/>
            <a:pathLst>
              <a:path w="3759200" h="2286000">
                <a:moveTo>
                  <a:pt x="101590" y="0"/>
                </a:moveTo>
                <a:lnTo>
                  <a:pt x="3657610" y="0"/>
                </a:lnTo>
                <a:cubicBezTo>
                  <a:pt x="3713717" y="0"/>
                  <a:pt x="3759200" y="45483"/>
                  <a:pt x="3759200" y="101590"/>
                </a:cubicBezTo>
                <a:lnTo>
                  <a:pt x="3759200" y="2184410"/>
                </a:lnTo>
                <a:cubicBezTo>
                  <a:pt x="3759200" y="2240517"/>
                  <a:pt x="3713717" y="2286000"/>
                  <a:pt x="36576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9829800" y="32639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96351"/>
                </a:moveTo>
                <a:lnTo>
                  <a:pt x="215205" y="77778"/>
                </a:lnTo>
                <a:cubicBezTo>
                  <a:pt x="192881" y="46881"/>
                  <a:pt x="157073" y="28575"/>
                  <a:pt x="118854" y="28575"/>
                </a:cubicBezTo>
                <a:cubicBezTo>
                  <a:pt x="53221" y="28575"/>
                  <a:pt x="0" y="81796"/>
                  <a:pt x="0" y="147429"/>
                </a:cubicBezTo>
                <a:lnTo>
                  <a:pt x="0" y="149751"/>
                </a:lnTo>
                <a:cubicBezTo>
                  <a:pt x="0" y="170825"/>
                  <a:pt x="5536" y="192613"/>
                  <a:pt x="14823" y="214313"/>
                </a:cubicBezTo>
                <a:lnTo>
                  <a:pt x="109478" y="214313"/>
                </a:lnTo>
                <a:cubicBezTo>
                  <a:pt x="112335" y="214313"/>
                  <a:pt x="114925" y="212616"/>
                  <a:pt x="116086" y="209937"/>
                </a:cubicBezTo>
                <a:lnTo>
                  <a:pt x="144482" y="141803"/>
                </a:lnTo>
                <a:cubicBezTo>
                  <a:pt x="147786" y="133945"/>
                  <a:pt x="155466" y="128766"/>
                  <a:pt x="163949" y="128588"/>
                </a:cubicBezTo>
                <a:cubicBezTo>
                  <a:pt x="172432" y="128409"/>
                  <a:pt x="180290" y="133410"/>
                  <a:pt x="183773" y="141178"/>
                </a:cubicBezTo>
                <a:lnTo>
                  <a:pt x="229582" y="242888"/>
                </a:lnTo>
                <a:lnTo>
                  <a:pt x="266551" y="168950"/>
                </a:lnTo>
                <a:cubicBezTo>
                  <a:pt x="270212" y="161717"/>
                  <a:pt x="277624" y="157073"/>
                  <a:pt x="285750" y="157073"/>
                </a:cubicBezTo>
                <a:cubicBezTo>
                  <a:pt x="293876" y="157073"/>
                  <a:pt x="301288" y="161627"/>
                  <a:pt x="304949" y="168950"/>
                </a:cubicBezTo>
                <a:lnTo>
                  <a:pt x="325666" y="210294"/>
                </a:lnTo>
                <a:cubicBezTo>
                  <a:pt x="326916" y="212705"/>
                  <a:pt x="329327" y="214223"/>
                  <a:pt x="332095" y="214223"/>
                </a:cubicBezTo>
                <a:lnTo>
                  <a:pt x="442466" y="214223"/>
                </a:lnTo>
                <a:cubicBezTo>
                  <a:pt x="451842" y="192524"/>
                  <a:pt x="457289" y="170736"/>
                  <a:pt x="457289" y="149662"/>
                </a:cubicBezTo>
                <a:lnTo>
                  <a:pt x="457289" y="147340"/>
                </a:lnTo>
                <a:cubicBezTo>
                  <a:pt x="457200" y="81796"/>
                  <a:pt x="403979" y="28575"/>
                  <a:pt x="338346" y="28575"/>
                </a:cubicBezTo>
                <a:cubicBezTo>
                  <a:pt x="300216" y="28575"/>
                  <a:pt x="264319" y="46881"/>
                  <a:pt x="241995" y="77778"/>
                </a:cubicBezTo>
                <a:lnTo>
                  <a:pt x="228600" y="96262"/>
                </a:lnTo>
                <a:close/>
                <a:moveTo>
                  <a:pt x="419338" y="257175"/>
                </a:moveTo>
                <a:lnTo>
                  <a:pt x="332006" y="257175"/>
                </a:lnTo>
                <a:cubicBezTo>
                  <a:pt x="313075" y="257175"/>
                  <a:pt x="295751" y="246459"/>
                  <a:pt x="287268" y="229493"/>
                </a:cubicBezTo>
                <a:lnTo>
                  <a:pt x="285750" y="226457"/>
                </a:lnTo>
                <a:lnTo>
                  <a:pt x="247799" y="302449"/>
                </a:lnTo>
                <a:cubicBezTo>
                  <a:pt x="244138" y="309860"/>
                  <a:pt x="236458" y="314504"/>
                  <a:pt x="228154" y="314325"/>
                </a:cubicBezTo>
                <a:cubicBezTo>
                  <a:pt x="219849" y="314146"/>
                  <a:pt x="212437" y="309235"/>
                  <a:pt x="209044" y="301734"/>
                </a:cubicBezTo>
                <a:lnTo>
                  <a:pt x="165021" y="203954"/>
                </a:lnTo>
                <a:lnTo>
                  <a:pt x="155644" y="226457"/>
                </a:lnTo>
                <a:cubicBezTo>
                  <a:pt x="147876" y="245120"/>
                  <a:pt x="129659" y="257264"/>
                  <a:pt x="109478" y="257264"/>
                </a:cubicBezTo>
                <a:lnTo>
                  <a:pt x="37862" y="257264"/>
                </a:lnTo>
                <a:cubicBezTo>
                  <a:pt x="80010" y="323165"/>
                  <a:pt x="147697" y="383798"/>
                  <a:pt x="190024" y="416123"/>
                </a:cubicBezTo>
                <a:cubicBezTo>
                  <a:pt x="201097" y="424517"/>
                  <a:pt x="214670" y="428714"/>
                  <a:pt x="228511" y="428714"/>
                </a:cubicBezTo>
                <a:cubicBezTo>
                  <a:pt x="242352" y="428714"/>
                  <a:pt x="256014" y="424607"/>
                  <a:pt x="266998" y="416123"/>
                </a:cubicBezTo>
                <a:cubicBezTo>
                  <a:pt x="309503" y="383709"/>
                  <a:pt x="377190" y="323076"/>
                  <a:pt x="419338" y="257175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6" name="Text 14"/>
          <p:cNvSpPr/>
          <p:nvPr/>
        </p:nvSpPr>
        <p:spPr>
          <a:xfrm>
            <a:off x="8446691" y="3886200"/>
            <a:ext cx="3225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Trauma-Informed Design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382000" y="43434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on the understanding of systemic trauma, ensuring safety and support for all minds.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Heart/Soul Constitutional Framework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1600200"/>
            <a:ext cx="436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OBINexus = Heart + Connection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717800"/>
            <a:ext cx="436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 represents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Heart/Soul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while Nexus means 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9792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Connection</a:t>
            </a:r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 We bridge design (soul-centered) with technology (heart-driven) under constitutional compliance.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254000" y="4343400"/>
            <a:ext cx="4368800" cy="914400"/>
          </a:xfrm>
          <a:custGeom>
            <a:avLst/>
            <a:gdLst/>
            <a:ahLst/>
            <a:cxnLst/>
            <a:rect l="l" t="t" r="r" b="b"/>
            <a:pathLst>
              <a:path w="4368800" h="914400">
                <a:moveTo>
                  <a:pt x="101599" y="0"/>
                </a:moveTo>
                <a:lnTo>
                  <a:pt x="4267201" y="0"/>
                </a:lnTo>
                <a:cubicBezTo>
                  <a:pt x="4323313" y="0"/>
                  <a:pt x="4368800" y="45487"/>
                  <a:pt x="4368800" y="101599"/>
                </a:cubicBezTo>
                <a:lnTo>
                  <a:pt x="4368800" y="812801"/>
                </a:lnTo>
                <a:cubicBezTo>
                  <a:pt x="4368800" y="868913"/>
                  <a:pt x="4323313" y="914400"/>
                  <a:pt x="4267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C65B49">
              <a:alpha val="10196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406400" y="4495800"/>
            <a:ext cx="406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C65B4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Motto: "When systems fail, build your own infrastructure"</a:t>
            </a:r>
            <a:endParaRPr lang="en-US" sz="1600" dirty="0"/>
          </a:p>
        </p:txBody>
      </p:sp>
      <p:pic>
        <p:nvPicPr>
          <p:cNvPr id="8" name="Image 0" descr="https://kimi-web-img.moonshot.cn/img/thumbs.dreamstime.com/e83cec1659f1a3993d518bb200381e958c9db864.jpg">    </p:cNvPr>
          <p:cNvPicPr>
            <a:picLocks noChangeAspect="1"/>
          </p:cNvPicPr>
          <p:nvPr/>
        </p:nvPicPr>
        <p:blipFill>
          <a:blip r:embed="rId1"/>
          <a:srcRect l="18648" r="18648" t="0" b="0"/>
          <a:stretch/>
        </p:blipFill>
        <p:spPr>
          <a:xfrm>
            <a:off x="4927600" y="889000"/>
            <a:ext cx="7010400" cy="5080000"/>
          </a:xfrm>
          <a:prstGeom prst="roundRect">
            <a:avLst>
              <a:gd name="adj" fmla="val 2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0" y="2540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IWU Law + OHA Community Synergy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219200" y="8128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Law serving community, community upholding law. This synergy creates the constitutional backbone of OBINexus zones.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35000" y="2940050"/>
            <a:ext cx="4673600" cy="2451100"/>
          </a:xfrm>
          <a:custGeom>
            <a:avLst/>
            <a:gdLst/>
            <a:ahLst/>
            <a:cxnLst/>
            <a:rect l="l" t="t" r="r" b="b"/>
            <a:pathLst>
              <a:path w="4673600" h="2451100">
                <a:moveTo>
                  <a:pt x="101598" y="0"/>
                </a:moveTo>
                <a:lnTo>
                  <a:pt x="4572002" y="0"/>
                </a:lnTo>
                <a:cubicBezTo>
                  <a:pt x="4628113" y="0"/>
                  <a:pt x="4673600" y="45487"/>
                  <a:pt x="4673600" y="101598"/>
                </a:cubicBezTo>
                <a:lnTo>
                  <a:pt x="4673600" y="2349502"/>
                </a:lnTo>
                <a:cubicBezTo>
                  <a:pt x="4673600" y="2405613"/>
                  <a:pt x="4628113" y="2451100"/>
                  <a:pt x="4572002" y="2451100"/>
                </a:cubicBezTo>
                <a:lnTo>
                  <a:pt x="101598" y="2451100"/>
                </a:lnTo>
                <a:cubicBezTo>
                  <a:pt x="45487" y="2451100"/>
                  <a:pt x="0" y="2405613"/>
                  <a:pt x="0" y="23495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A5A8D1">
              <a:alpha val="1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2628900" y="315595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201930" y="182642"/>
                </a:moveTo>
                <a:lnTo>
                  <a:pt x="179665" y="160377"/>
                </a:lnTo>
                <a:cubicBezTo>
                  <a:pt x="164783" y="145494"/>
                  <a:pt x="164783" y="121325"/>
                  <a:pt x="179665" y="106442"/>
                </a:cubicBezTo>
                <a:lnTo>
                  <a:pt x="316230" y="-30242"/>
                </a:lnTo>
                <a:cubicBezTo>
                  <a:pt x="331113" y="-45125"/>
                  <a:pt x="355283" y="-45125"/>
                  <a:pt x="370165" y="-30242"/>
                </a:cubicBezTo>
                <a:lnTo>
                  <a:pt x="392430" y="-7858"/>
                </a:lnTo>
                <a:cubicBezTo>
                  <a:pt x="407313" y="7025"/>
                  <a:pt x="407313" y="31194"/>
                  <a:pt x="392430" y="46077"/>
                </a:cubicBezTo>
                <a:lnTo>
                  <a:pt x="255865" y="182642"/>
                </a:lnTo>
                <a:cubicBezTo>
                  <a:pt x="240983" y="197525"/>
                  <a:pt x="216813" y="197525"/>
                  <a:pt x="201930" y="182642"/>
                </a:cubicBezTo>
                <a:close/>
                <a:moveTo>
                  <a:pt x="328613" y="252055"/>
                </a:moveTo>
                <a:lnTo>
                  <a:pt x="291227" y="214670"/>
                </a:lnTo>
                <a:lnTo>
                  <a:pt x="424577" y="81320"/>
                </a:lnTo>
                <a:lnTo>
                  <a:pt x="566738" y="223480"/>
                </a:lnTo>
                <a:lnTo>
                  <a:pt x="433388" y="356830"/>
                </a:lnTo>
                <a:lnTo>
                  <a:pt x="396002" y="319445"/>
                </a:lnTo>
                <a:lnTo>
                  <a:pt x="119777" y="595670"/>
                </a:lnTo>
                <a:cubicBezTo>
                  <a:pt x="101203" y="614243"/>
                  <a:pt x="71080" y="614243"/>
                  <a:pt x="52388" y="595670"/>
                </a:cubicBezTo>
                <a:cubicBezTo>
                  <a:pt x="33695" y="577096"/>
                  <a:pt x="33814" y="546973"/>
                  <a:pt x="52388" y="528280"/>
                </a:cubicBezTo>
                <a:lnTo>
                  <a:pt x="328613" y="252055"/>
                </a:lnTo>
                <a:close/>
                <a:moveTo>
                  <a:pt x="465415" y="446008"/>
                </a:moveTo>
                <a:cubicBezTo>
                  <a:pt x="450533" y="431125"/>
                  <a:pt x="450533" y="406956"/>
                  <a:pt x="465415" y="392073"/>
                </a:cubicBezTo>
                <a:lnTo>
                  <a:pt x="601980" y="255508"/>
                </a:lnTo>
                <a:cubicBezTo>
                  <a:pt x="616863" y="240625"/>
                  <a:pt x="641033" y="240625"/>
                  <a:pt x="655915" y="255508"/>
                </a:cubicBezTo>
                <a:lnTo>
                  <a:pt x="678180" y="277773"/>
                </a:lnTo>
                <a:cubicBezTo>
                  <a:pt x="693063" y="292656"/>
                  <a:pt x="693063" y="316825"/>
                  <a:pt x="678180" y="331708"/>
                </a:cubicBezTo>
                <a:lnTo>
                  <a:pt x="541615" y="468392"/>
                </a:lnTo>
                <a:cubicBezTo>
                  <a:pt x="526732" y="483275"/>
                  <a:pt x="502563" y="483275"/>
                  <a:pt x="487680" y="468392"/>
                </a:cubicBezTo>
                <a:lnTo>
                  <a:pt x="465415" y="446127"/>
                </a:ln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8" name="Text 6"/>
          <p:cNvSpPr/>
          <p:nvPr/>
        </p:nvSpPr>
        <p:spPr>
          <a:xfrm>
            <a:off x="1970088" y="3917950"/>
            <a:ext cx="2006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IWU (Law)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38200" y="4425950"/>
            <a:ext cx="4267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Provides legal infrastructure, ring topology governance, and anti-fragility through distributed authority.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753100" y="386715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499467" y="114300"/>
                </a:moveTo>
                <a:cubicBezTo>
                  <a:pt x="479703" y="114300"/>
                  <a:pt x="460534" y="119658"/>
                  <a:pt x="443746" y="129421"/>
                </a:cubicBezTo>
                <a:cubicBezTo>
                  <a:pt x="424934" y="110371"/>
                  <a:pt x="403027" y="94417"/>
                  <a:pt x="378857" y="82391"/>
                </a:cubicBezTo>
                <a:cubicBezTo>
                  <a:pt x="412433" y="53816"/>
                  <a:pt x="455176" y="38100"/>
                  <a:pt x="499467" y="38100"/>
                </a:cubicBezTo>
                <a:cubicBezTo>
                  <a:pt x="602337" y="38100"/>
                  <a:pt x="685800" y="121444"/>
                  <a:pt x="685800" y="224433"/>
                </a:cubicBezTo>
                <a:cubicBezTo>
                  <a:pt x="685800" y="273844"/>
                  <a:pt x="666155" y="321231"/>
                  <a:pt x="631269" y="356116"/>
                </a:cubicBezTo>
                <a:lnTo>
                  <a:pt x="546616" y="440769"/>
                </a:lnTo>
                <a:cubicBezTo>
                  <a:pt x="511731" y="475655"/>
                  <a:pt x="464344" y="495300"/>
                  <a:pt x="414933" y="495300"/>
                </a:cubicBezTo>
                <a:cubicBezTo>
                  <a:pt x="312063" y="495300"/>
                  <a:pt x="228600" y="411956"/>
                  <a:pt x="228600" y="308967"/>
                </a:cubicBezTo>
                <a:cubicBezTo>
                  <a:pt x="228600" y="307181"/>
                  <a:pt x="228600" y="305395"/>
                  <a:pt x="228719" y="303609"/>
                </a:cubicBezTo>
                <a:cubicBezTo>
                  <a:pt x="229314" y="282535"/>
                  <a:pt x="246817" y="265986"/>
                  <a:pt x="267891" y="266581"/>
                </a:cubicBezTo>
                <a:cubicBezTo>
                  <a:pt x="288965" y="267176"/>
                  <a:pt x="305514" y="284678"/>
                  <a:pt x="304919" y="305753"/>
                </a:cubicBezTo>
                <a:cubicBezTo>
                  <a:pt x="304919" y="306824"/>
                  <a:pt x="304919" y="307896"/>
                  <a:pt x="304919" y="308848"/>
                </a:cubicBezTo>
                <a:cubicBezTo>
                  <a:pt x="304919" y="369689"/>
                  <a:pt x="354211" y="418981"/>
                  <a:pt x="415052" y="418981"/>
                </a:cubicBezTo>
                <a:cubicBezTo>
                  <a:pt x="444222" y="418981"/>
                  <a:pt x="472202" y="407432"/>
                  <a:pt x="492919" y="386715"/>
                </a:cubicBezTo>
                <a:lnTo>
                  <a:pt x="577572" y="302062"/>
                </a:lnTo>
                <a:cubicBezTo>
                  <a:pt x="598170" y="281464"/>
                  <a:pt x="609838" y="253365"/>
                  <a:pt x="609838" y="224195"/>
                </a:cubicBezTo>
                <a:cubicBezTo>
                  <a:pt x="609838" y="163354"/>
                  <a:pt x="560546" y="114062"/>
                  <a:pt x="499705" y="114062"/>
                </a:cubicBezTo>
                <a:close/>
                <a:moveTo>
                  <a:pt x="327660" y="206335"/>
                </a:moveTo>
                <a:cubicBezTo>
                  <a:pt x="325398" y="205383"/>
                  <a:pt x="323136" y="204073"/>
                  <a:pt x="321112" y="202644"/>
                </a:cubicBezTo>
                <a:cubicBezTo>
                  <a:pt x="306110" y="194905"/>
                  <a:pt x="288965" y="190500"/>
                  <a:pt x="270986" y="190500"/>
                </a:cubicBezTo>
                <a:cubicBezTo>
                  <a:pt x="241816" y="190500"/>
                  <a:pt x="213836" y="202049"/>
                  <a:pt x="193119" y="222766"/>
                </a:cubicBezTo>
                <a:lnTo>
                  <a:pt x="108466" y="307419"/>
                </a:lnTo>
                <a:cubicBezTo>
                  <a:pt x="87868" y="328017"/>
                  <a:pt x="76200" y="356116"/>
                  <a:pt x="76200" y="385286"/>
                </a:cubicBezTo>
                <a:cubicBezTo>
                  <a:pt x="76200" y="446127"/>
                  <a:pt x="125492" y="495419"/>
                  <a:pt x="186333" y="495419"/>
                </a:cubicBezTo>
                <a:cubicBezTo>
                  <a:pt x="205978" y="495419"/>
                  <a:pt x="225147" y="490180"/>
                  <a:pt x="241935" y="480417"/>
                </a:cubicBezTo>
                <a:cubicBezTo>
                  <a:pt x="260747" y="499467"/>
                  <a:pt x="282654" y="515422"/>
                  <a:pt x="306943" y="527447"/>
                </a:cubicBezTo>
                <a:cubicBezTo>
                  <a:pt x="273368" y="555903"/>
                  <a:pt x="230743" y="571738"/>
                  <a:pt x="186333" y="571738"/>
                </a:cubicBezTo>
                <a:cubicBezTo>
                  <a:pt x="83463" y="571738"/>
                  <a:pt x="0" y="488394"/>
                  <a:pt x="0" y="385405"/>
                </a:cubicBezTo>
                <a:cubicBezTo>
                  <a:pt x="0" y="335994"/>
                  <a:pt x="19645" y="288607"/>
                  <a:pt x="54531" y="253722"/>
                </a:cubicBezTo>
                <a:lnTo>
                  <a:pt x="139184" y="169069"/>
                </a:lnTo>
                <a:cubicBezTo>
                  <a:pt x="174069" y="134183"/>
                  <a:pt x="221456" y="114538"/>
                  <a:pt x="270867" y="114538"/>
                </a:cubicBezTo>
                <a:cubicBezTo>
                  <a:pt x="373975" y="114538"/>
                  <a:pt x="457200" y="198596"/>
                  <a:pt x="457200" y="301347"/>
                </a:cubicBezTo>
                <a:cubicBezTo>
                  <a:pt x="457200" y="302895"/>
                  <a:pt x="457200" y="304443"/>
                  <a:pt x="457200" y="305991"/>
                </a:cubicBezTo>
                <a:cubicBezTo>
                  <a:pt x="456724" y="327065"/>
                  <a:pt x="439222" y="343614"/>
                  <a:pt x="418148" y="343138"/>
                </a:cubicBezTo>
                <a:cubicBezTo>
                  <a:pt x="397073" y="342662"/>
                  <a:pt x="380524" y="325160"/>
                  <a:pt x="381000" y="304086"/>
                </a:cubicBezTo>
                <a:cubicBezTo>
                  <a:pt x="381000" y="303133"/>
                  <a:pt x="381000" y="302300"/>
                  <a:pt x="381000" y="301347"/>
                </a:cubicBezTo>
                <a:cubicBezTo>
                  <a:pt x="381000" y="261223"/>
                  <a:pt x="359569" y="225981"/>
                  <a:pt x="327660" y="206573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1" name="Shape 9"/>
          <p:cNvSpPr/>
          <p:nvPr/>
        </p:nvSpPr>
        <p:spPr>
          <a:xfrm>
            <a:off x="6883400" y="3067050"/>
            <a:ext cx="4673600" cy="2197100"/>
          </a:xfrm>
          <a:custGeom>
            <a:avLst/>
            <a:gdLst/>
            <a:ahLst/>
            <a:cxnLst/>
            <a:rect l="l" t="t" r="r" b="b"/>
            <a:pathLst>
              <a:path w="4673600" h="2197100">
                <a:moveTo>
                  <a:pt x="101594" y="0"/>
                </a:moveTo>
                <a:lnTo>
                  <a:pt x="4572006" y="0"/>
                </a:lnTo>
                <a:cubicBezTo>
                  <a:pt x="4628115" y="0"/>
                  <a:pt x="4673600" y="45485"/>
                  <a:pt x="4673600" y="101594"/>
                </a:cubicBezTo>
                <a:lnTo>
                  <a:pt x="4673600" y="2095506"/>
                </a:lnTo>
                <a:cubicBezTo>
                  <a:pt x="4673600" y="2151615"/>
                  <a:pt x="4628115" y="2197100"/>
                  <a:pt x="4572006" y="2197100"/>
                </a:cubicBezTo>
                <a:lnTo>
                  <a:pt x="101594" y="2197100"/>
                </a:lnTo>
                <a:cubicBezTo>
                  <a:pt x="45485" y="2197100"/>
                  <a:pt x="0" y="2151615"/>
                  <a:pt x="0" y="20955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8839200" y="328295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381000" y="19050"/>
                </a:moveTo>
                <a:cubicBezTo>
                  <a:pt x="449341" y="19050"/>
                  <a:pt x="504825" y="74534"/>
                  <a:pt x="504825" y="142875"/>
                </a:cubicBezTo>
                <a:cubicBezTo>
                  <a:pt x="504825" y="211216"/>
                  <a:pt x="449341" y="266700"/>
                  <a:pt x="381000" y="266700"/>
                </a:cubicBezTo>
                <a:cubicBezTo>
                  <a:pt x="312659" y="266700"/>
                  <a:pt x="257175" y="211216"/>
                  <a:pt x="257175" y="142875"/>
                </a:cubicBezTo>
                <a:cubicBezTo>
                  <a:pt x="257175" y="74534"/>
                  <a:pt x="312659" y="19050"/>
                  <a:pt x="381000" y="19050"/>
                </a:cubicBezTo>
                <a:close/>
                <a:moveTo>
                  <a:pt x="114300" y="104775"/>
                </a:moveTo>
                <a:cubicBezTo>
                  <a:pt x="161613" y="104775"/>
                  <a:pt x="200025" y="143187"/>
                  <a:pt x="200025" y="190500"/>
                </a:cubicBezTo>
                <a:cubicBezTo>
                  <a:pt x="200025" y="237813"/>
                  <a:pt x="161613" y="276225"/>
                  <a:pt x="114300" y="276225"/>
                </a:cubicBezTo>
                <a:cubicBezTo>
                  <a:pt x="66987" y="276225"/>
                  <a:pt x="28575" y="237813"/>
                  <a:pt x="28575" y="190500"/>
                </a:cubicBezTo>
                <a:cubicBezTo>
                  <a:pt x="28575" y="143187"/>
                  <a:pt x="66987" y="104775"/>
                  <a:pt x="114300" y="104775"/>
                </a:cubicBezTo>
                <a:close/>
                <a:moveTo>
                  <a:pt x="0" y="495300"/>
                </a:moveTo>
                <a:cubicBezTo>
                  <a:pt x="0" y="411123"/>
                  <a:pt x="68223" y="342900"/>
                  <a:pt x="152400" y="342900"/>
                </a:cubicBezTo>
                <a:cubicBezTo>
                  <a:pt x="167640" y="342900"/>
                  <a:pt x="182404" y="345162"/>
                  <a:pt x="196334" y="349329"/>
                </a:cubicBezTo>
                <a:cubicBezTo>
                  <a:pt x="157163" y="393144"/>
                  <a:pt x="133350" y="451009"/>
                  <a:pt x="133350" y="514350"/>
                </a:cubicBezTo>
                <a:lnTo>
                  <a:pt x="133350" y="533400"/>
                </a:lnTo>
                <a:cubicBezTo>
                  <a:pt x="133350" y="546973"/>
                  <a:pt x="136208" y="559832"/>
                  <a:pt x="141327" y="571500"/>
                </a:cubicBezTo>
                <a:lnTo>
                  <a:pt x="38100" y="571500"/>
                </a:lnTo>
                <a:cubicBezTo>
                  <a:pt x="17026" y="571500"/>
                  <a:pt x="0" y="554474"/>
                  <a:pt x="0" y="533400"/>
                </a:cubicBezTo>
                <a:lnTo>
                  <a:pt x="0" y="495300"/>
                </a:lnTo>
                <a:close/>
                <a:moveTo>
                  <a:pt x="620673" y="571500"/>
                </a:moveTo>
                <a:cubicBezTo>
                  <a:pt x="625793" y="559832"/>
                  <a:pt x="628650" y="546973"/>
                  <a:pt x="628650" y="533400"/>
                </a:cubicBezTo>
                <a:lnTo>
                  <a:pt x="628650" y="514350"/>
                </a:lnTo>
                <a:cubicBezTo>
                  <a:pt x="628650" y="451009"/>
                  <a:pt x="604837" y="393144"/>
                  <a:pt x="565666" y="349329"/>
                </a:cubicBezTo>
                <a:cubicBezTo>
                  <a:pt x="579596" y="345162"/>
                  <a:pt x="594360" y="342900"/>
                  <a:pt x="609600" y="342900"/>
                </a:cubicBezTo>
                <a:cubicBezTo>
                  <a:pt x="693777" y="342900"/>
                  <a:pt x="762000" y="411123"/>
                  <a:pt x="762000" y="495300"/>
                </a:cubicBezTo>
                <a:lnTo>
                  <a:pt x="762000" y="533400"/>
                </a:lnTo>
                <a:cubicBezTo>
                  <a:pt x="762000" y="554474"/>
                  <a:pt x="744974" y="571500"/>
                  <a:pt x="723900" y="571500"/>
                </a:cubicBezTo>
                <a:lnTo>
                  <a:pt x="620673" y="571500"/>
                </a:lnTo>
                <a:close/>
                <a:moveTo>
                  <a:pt x="561975" y="190500"/>
                </a:moveTo>
                <a:cubicBezTo>
                  <a:pt x="561975" y="143187"/>
                  <a:pt x="600387" y="104775"/>
                  <a:pt x="647700" y="104775"/>
                </a:cubicBezTo>
                <a:cubicBezTo>
                  <a:pt x="695013" y="104775"/>
                  <a:pt x="733425" y="143187"/>
                  <a:pt x="733425" y="190500"/>
                </a:cubicBezTo>
                <a:cubicBezTo>
                  <a:pt x="733425" y="237813"/>
                  <a:pt x="695013" y="276225"/>
                  <a:pt x="647700" y="276225"/>
                </a:cubicBezTo>
                <a:cubicBezTo>
                  <a:pt x="600387" y="276225"/>
                  <a:pt x="561975" y="237813"/>
                  <a:pt x="561975" y="190500"/>
                </a:cubicBezTo>
                <a:close/>
                <a:moveTo>
                  <a:pt x="190500" y="514350"/>
                </a:moveTo>
                <a:cubicBezTo>
                  <a:pt x="190500" y="409099"/>
                  <a:pt x="275749" y="323850"/>
                  <a:pt x="381000" y="323850"/>
                </a:cubicBezTo>
                <a:cubicBezTo>
                  <a:pt x="486251" y="323850"/>
                  <a:pt x="571500" y="409099"/>
                  <a:pt x="571500" y="514350"/>
                </a:cubicBezTo>
                <a:lnTo>
                  <a:pt x="571500" y="533400"/>
                </a:lnTo>
                <a:cubicBezTo>
                  <a:pt x="571500" y="554474"/>
                  <a:pt x="554474" y="571500"/>
                  <a:pt x="533400" y="571500"/>
                </a:cubicBezTo>
                <a:lnTo>
                  <a:pt x="228600" y="571500"/>
                </a:lnTo>
                <a:cubicBezTo>
                  <a:pt x="207526" y="571500"/>
                  <a:pt x="190500" y="554474"/>
                  <a:pt x="190500" y="533400"/>
                </a:cubicBezTo>
                <a:lnTo>
                  <a:pt x="190500" y="514350"/>
                </a:ln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3" name="Text 11"/>
          <p:cNvSpPr/>
          <p:nvPr/>
        </p:nvSpPr>
        <p:spPr>
          <a:xfrm>
            <a:off x="7635677" y="4044950"/>
            <a:ext cx="3175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OHA (Community)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086600" y="455295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038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Delivers public access, community service, and mass protection, nurturing human flourishing.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OBINexus: Build Your Own Constitutional Zone</dc:title>
  <dc:subject>OBINexus: Build Your Own Constitutional Zone</dc:subject>
  <dc:creator>Kimi</dc:creator>
  <cp:lastModifiedBy>Kimi</cp:lastModifiedBy>
  <cp:revision>1</cp:revision>
  <dcterms:created xsi:type="dcterms:W3CDTF">2025-10-27T19:49:29Z</dcterms:created>
  <dcterms:modified xsi:type="dcterms:W3CDTF">2025-10-27T19:49:29Z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{"Label":"OBINexus: Build Your Own Constitutional Zone","ContentProducer":"001191110108MACG2KBH8F10000","ProduceID":"d3vsj331huiu9ov5kpd0","ReservedCode1":"","ContentPropagator":"001191110108MACG2KBH8F20000","PropagateID":"d3vsj331huiu9ov5kpd0","ReservedCode2":""}</vt:lpwstr>
  </property>
</Properties>
</file>